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4"/>
  </p:notesMasterIdLst>
  <p:sldIdLst>
    <p:sldId id="832" r:id="rId2"/>
    <p:sldId id="833" r:id="rId3"/>
    <p:sldId id="834" r:id="rId4"/>
    <p:sldId id="835" r:id="rId5"/>
    <p:sldId id="836" r:id="rId6"/>
    <p:sldId id="837" r:id="rId7"/>
    <p:sldId id="838" r:id="rId8"/>
    <p:sldId id="839" r:id="rId9"/>
    <p:sldId id="840" r:id="rId10"/>
    <p:sldId id="851" r:id="rId11"/>
    <p:sldId id="852" r:id="rId12"/>
    <p:sldId id="853" r:id="rId13"/>
    <p:sldId id="841" r:id="rId14"/>
    <p:sldId id="842" r:id="rId15"/>
    <p:sldId id="843" r:id="rId16"/>
    <p:sldId id="844" r:id="rId17"/>
    <p:sldId id="845" r:id="rId18"/>
    <p:sldId id="846" r:id="rId19"/>
    <p:sldId id="847" r:id="rId20"/>
    <p:sldId id="848" r:id="rId21"/>
    <p:sldId id="854" r:id="rId22"/>
    <p:sldId id="850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FF6600"/>
    <a:srgbClr val="FF9900"/>
    <a:srgbClr val="CEDDEA"/>
    <a:srgbClr val="FFFFCC"/>
    <a:srgbClr val="99CCFF"/>
    <a:srgbClr val="CCFFCC"/>
    <a:srgbClr val="AAD5F8"/>
    <a:srgbClr val="D6E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660"/>
  </p:normalViewPr>
  <p:slideViewPr>
    <p:cSldViewPr>
      <p:cViewPr varScale="1">
        <p:scale>
          <a:sx n="85" d="100"/>
          <a:sy n="85" d="100"/>
        </p:scale>
        <p:origin x="96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F9433-1EE1-465B-B3A5-4D13C466D280}" type="datetimeFigureOut">
              <a:rPr lang="de-DE" smtClean="0"/>
              <a:t>25.01.2018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C2ADC-A731-4929-A60D-78F94BA2E2F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2736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htec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htec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492DA46-2497-47B6-92B8-E979F0C28DE6}" type="datetime1">
              <a:rPr lang="de-DE" smtClean="0"/>
              <a:t>25.01.2018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C954C6-D6FB-47FA-843A-2CC41ED80223}" type="slidenum">
              <a:rPr lang="de-DE" smtClean="0"/>
              <a:t>‹Nr.›</a:t>
            </a:fld>
            <a:endParaRPr lang="de-D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5496" y="5486400"/>
            <a:ext cx="8879904" cy="1326976"/>
          </a:xfrm>
        </p:spPr>
        <p:txBody>
          <a:bodyPr/>
          <a:lstStyle>
            <a:lvl1pPr marL="0" indent="0" algn="ctr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dirty="0" smtClean="0"/>
              <a:t>Textmasterformat bearbeiten</a:t>
            </a:r>
          </a:p>
        </p:txBody>
      </p:sp>
      <p:sp>
        <p:nvSpPr>
          <p:cNvPr id="8" name="Rechtec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hteck 9"/>
          <p:cNvSpPr/>
          <p:nvPr/>
        </p:nvSpPr>
        <p:spPr>
          <a:xfrm>
            <a:off x="62860" y="4618724"/>
            <a:ext cx="9018282" cy="78455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648200"/>
            <a:ext cx="8735888" cy="685800"/>
          </a:xfrm>
        </p:spPr>
        <p:txBody>
          <a:bodyPr anchor="ctr"/>
          <a:lstStyle>
            <a:lvl1pPr algn="ctr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70668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E3390-B62A-41C3-BCF2-6B2FE7B36615}" type="datetime1">
              <a:rPr lang="de-DE" smtClean="0"/>
              <a:t>25.01.2018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54C6-D6FB-47FA-843A-2CC41ED80223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EABB3E0-5AC0-4543-94F9-9E19C06E4E2C}" type="datetime1">
              <a:rPr lang="de-DE" smtClean="0"/>
              <a:t>25.01.2018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Rechtec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htec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htec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4C954C6-D6FB-47FA-843A-2CC41ED80223}" type="slidenum">
              <a:rPr lang="de-DE" smtClean="0"/>
              <a:t>‹Nr.›</a:t>
            </a:fld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E9F5-B332-4F16-A96A-1C58AC03784E}" type="datetime1">
              <a:rPr lang="de-DE" smtClean="0"/>
              <a:t>25.01.2018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C954C6-D6FB-47FA-843A-2CC41ED8022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  <a:p>
            <a:pPr lvl="3" eaLnBrk="1" latinLnBrk="0" hangingPunct="1"/>
            <a:r>
              <a:rPr lang="de-DE" dirty="0" smtClean="0"/>
              <a:t>Vierte Ebene</a:t>
            </a:r>
          </a:p>
          <a:p>
            <a:pPr lvl="4" eaLnBrk="1" latinLnBrk="0" hangingPunct="1"/>
            <a:r>
              <a:rPr lang="de-DE" dirty="0" smtClean="0"/>
              <a:t>Fünfte Ebene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htec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htec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A97F-BFE1-4469-AD34-6791C0F84A0A}" type="datetime1">
              <a:rPr lang="de-DE" smtClean="0"/>
              <a:t>25.01.2018</a:t>
            </a:fld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4C954C6-D6FB-47FA-843A-2CC41ED80223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B92F8CF-79B0-427A-8822-70478F14643A}" type="datetime1">
              <a:rPr lang="de-DE" smtClean="0"/>
              <a:t>25.01.2018</a:t>
            </a:fld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4C954C6-D6FB-47FA-843A-2CC41ED80223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50FB01C-7931-4DD0-BE68-B727EC83A3E5}" type="datetime1">
              <a:rPr lang="de-DE" smtClean="0"/>
              <a:t>25.01.2018</a:t>
            </a:fld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4C954C6-D6FB-47FA-843A-2CC41ED80223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BD1F-4D2F-4ADF-84B9-8BBA83F84DBC}" type="datetime1">
              <a:rPr lang="de-DE" smtClean="0"/>
              <a:t>25.01.2018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C954C6-D6FB-47FA-843A-2CC41ED80223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4153-962E-4341-AE45-BB2A07102759}" type="datetime1">
              <a:rPr lang="de-DE" smtClean="0"/>
              <a:t>25.01.2018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C954C6-D6FB-47FA-843A-2CC41ED80223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374D-5D7F-49A9-B599-BB1BB4D606DA}" type="datetime1">
              <a:rPr lang="de-DE" smtClean="0"/>
              <a:t>25.01.2018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C954C6-D6FB-47FA-843A-2CC41ED80223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8" name="Rechtec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htec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htec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790B41E-38FC-47CA-AB54-995A236E6991}" type="datetime1">
              <a:rPr lang="de-DE" smtClean="0"/>
              <a:t>25.01.2018</a:t>
            </a:fld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4C954C6-D6FB-47FA-843A-2CC41ED80223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dirty="0" smtClean="0"/>
              <a:t>Bild durch Klicken auf Symbol hinzufügen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 smtClean="0"/>
              <a:t>Textmasterformat bearbeiten</a:t>
            </a:r>
          </a:p>
          <a:p>
            <a:pPr lvl="1" eaLnBrk="1" latinLnBrk="0" hangingPunct="1"/>
            <a:r>
              <a:rPr kumimoji="0" lang="de-DE" dirty="0" smtClean="0"/>
              <a:t>Zweite Ebene</a:t>
            </a:r>
          </a:p>
          <a:p>
            <a:pPr lvl="2" eaLnBrk="1" latinLnBrk="0" hangingPunct="1"/>
            <a:r>
              <a:rPr kumimoji="0" lang="de-DE" dirty="0" smtClean="0"/>
              <a:t>Dritte Ebene</a:t>
            </a:r>
          </a:p>
          <a:p>
            <a:pPr lvl="3" eaLnBrk="1" latinLnBrk="0" hangingPunct="1"/>
            <a:r>
              <a:rPr kumimoji="0" lang="de-DE" dirty="0" smtClean="0"/>
              <a:t>Vierte Ebene</a:t>
            </a:r>
          </a:p>
          <a:p>
            <a:pPr lvl="4" eaLnBrk="1" latinLnBrk="0" hangingPunct="1"/>
            <a:r>
              <a:rPr kumimoji="0" lang="de-DE" dirty="0" smtClean="0"/>
              <a:t>Fünfte Ebene</a:t>
            </a:r>
            <a:endParaRPr kumimoji="0"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79E56CB-7BE9-45D9-B289-BAA2CAAF1CD5}" type="datetime1">
              <a:rPr lang="de-DE" smtClean="0"/>
              <a:t>25.01.2018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Rechtec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htec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htec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C954C6-D6FB-47FA-843A-2CC41ED80223}" type="slidenum">
              <a:rPr lang="de-DE" smtClean="0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6" r:id="rId10"/>
    <p:sldLayoutId id="2147483694" r:id="rId11"/>
    <p:sldLayoutId id="2147483695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3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5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8.png"/><Relationship Id="rId7" Type="http://schemas.openxmlformats.org/officeDocument/2006/relationships/image" Target="../media/image131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104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103.png"/><Relationship Id="rId2" Type="http://schemas.openxmlformats.org/officeDocument/2006/relationships/image" Target="../media/image3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99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NULL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3.png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102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2.png"/><Relationship Id="rId3" Type="http://schemas.openxmlformats.org/officeDocument/2006/relationships/image" Target="../media/image4.png"/><Relationship Id="rId7" Type="http://schemas.openxmlformats.org/officeDocument/2006/relationships/image" Target="../media/image76.png"/><Relationship Id="rId12" Type="http://schemas.openxmlformats.org/officeDocument/2006/relationships/image" Target="../media/image75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2.png"/><Relationship Id="rId5" Type="http://schemas.openxmlformats.org/officeDocument/2006/relationships/image" Target="../media/image109.png"/><Relationship Id="rId10" Type="http://schemas.openxmlformats.org/officeDocument/2006/relationships/image" Target="../media/image79.png"/><Relationship Id="rId4" Type="http://schemas.openxmlformats.org/officeDocument/2006/relationships/image" Target="../media/image108.png"/><Relationship Id="rId9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png"/><Relationship Id="rId4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508" y="1747835"/>
            <a:ext cx="2704320" cy="269568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</a:t>
            </a:r>
            <a:r>
              <a:rPr lang="de-DE" dirty="0" smtClean="0"/>
              <a:t>2016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1996" b="1" dirty="0">
                    <a:solidFill>
                      <a:srgbClr val="000000"/>
                    </a:solidFill>
                    <a:latin typeface="Calibri" pitchFamily="34" charset="0"/>
                    <a:ea typeface="F52"/>
                    <a:cs typeface="Calibri" pitchFamily="34" charset="0"/>
                  </a:rPr>
                  <a:t>Aufgabe 5:</a:t>
                </a:r>
              </a:p>
              <a:p>
                <a:pPr marL="0" indent="0">
                  <a:buNone/>
                </a:pPr>
                <a:r>
                  <a:rPr lang="de-DE" sz="1996" dirty="0"/>
                  <a:t>Die Abbildung zeigt den Graphen einer </a:t>
                </a:r>
                <a:br>
                  <a:rPr lang="de-DE" sz="1996" dirty="0"/>
                </a:br>
                <a:r>
                  <a:rPr lang="de-DE" sz="1996" dirty="0"/>
                  <a:t>Stammfunktion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de-DE" sz="1996" dirty="0"/>
                  <a:t> einer Funktion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1996" dirty="0"/>
                  <a:t>.</a:t>
                </a:r>
                <a:br>
                  <a:rPr lang="de-DE" sz="1996" dirty="0"/>
                </a:br>
                <a:r>
                  <a:rPr lang="de-DE" sz="1996" dirty="0"/>
                  <a:t>Entscheiden Sie, ob folgende Aussagen</a:t>
                </a:r>
                <a:br>
                  <a:rPr lang="de-DE" sz="1996" dirty="0"/>
                </a:br>
                <a:r>
                  <a:rPr lang="de-DE" sz="1996" dirty="0"/>
                  <a:t>wahr oder falsch sind.</a:t>
                </a:r>
                <a:br>
                  <a:rPr lang="de-DE" sz="1996" dirty="0"/>
                </a:br>
                <a:r>
                  <a:rPr lang="de-DE" sz="1996" dirty="0"/>
                  <a:t>Begründen Sie jeweils Ihre Entscheidung.</a:t>
                </a:r>
              </a:p>
              <a:p>
                <a:pPr marL="414726" indent="-414726">
                  <a:buClrTx/>
                  <a:buSzPct val="100000"/>
                  <a:buFont typeface="+mj-lt"/>
                  <a:buAutoNum type="arabicParenBoth"/>
                </a:pPr>
                <a:r>
                  <a:rPr lang="de-DE" sz="1996" dirty="0"/>
                  <a:t>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sz="1996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996" i="1" dirty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de-DE" sz="1996" dirty="0"/>
                  <a:t/>
                </a:r>
                <a:br>
                  <a:rPr lang="de-DE" sz="1996" dirty="0"/>
                </a:br>
                <a:endParaRPr lang="de-DE" sz="907" dirty="0"/>
              </a:p>
              <a:p>
                <a:pPr marL="414726" indent="-414726">
                  <a:buClrTx/>
                  <a:buSzPct val="100000"/>
                  <a:buFont typeface="+mj-lt"/>
                  <a:buAutoNum type="arabicParenBoth"/>
                </a:pPr>
                <a:r>
                  <a:rPr lang="de-DE" sz="1996" dirty="0"/>
                  <a:t> </a:t>
                </a:r>
                <a:br>
                  <a:rPr lang="de-DE" sz="1996" dirty="0"/>
                </a:br>
                <a:endParaRPr lang="de-DE" sz="907" dirty="0"/>
              </a:p>
              <a:p>
                <a:pPr marL="414726" indent="-414726">
                  <a:buClrTx/>
                  <a:buSzPct val="100000"/>
                  <a:buFont typeface="+mj-lt"/>
                  <a:buAutoNum type="arabicParenBoth"/>
                </a:pPr>
                <a:r>
                  <a:rPr lang="de-DE" sz="1996" dirty="0"/>
                  <a:t>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1996" i="1" dirty="0">
                        <a:latin typeface="Cambria Math" panose="02040503050406030204" pitchFamily="18" charset="0"/>
                      </a:rPr>
                      <m:t>‘</m:t>
                    </m:r>
                  </m:oMath>
                </a14:m>
                <a:r>
                  <a:rPr lang="de-DE" sz="1996" dirty="0"/>
                  <a:t> besitzt im Bereich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 panose="02040503050406030204" pitchFamily="18" charset="0"/>
                      </a:rPr>
                      <m:t>−1≤</m:t>
                    </m:r>
                    <m:r>
                      <a:rPr lang="de-DE" sz="1996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1996" i="1" dirty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de-DE" sz="1996" dirty="0"/>
                  <a:t> eine Nullstelle.			           </a:t>
                </a:r>
              </a:p>
              <a:p>
                <a:pPr marL="414726" indent="-414726">
                  <a:buClrTx/>
                  <a:buSzPct val="100000"/>
                  <a:buFont typeface="+mj-lt"/>
                  <a:buAutoNum type="arabicParenBoth"/>
                </a:pPr>
                <a:r>
                  <a:rPr lang="de-DE" sz="1996" dirty="0"/>
                  <a:t>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de-DE" sz="1996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996" i="1" dirty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</m:d>
                    <m:r>
                      <a:rPr lang="de-DE" sz="1996" i="1" dirty="0"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endParaRPr lang="de-DE" sz="1996" dirty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1996" dirty="0"/>
                  <a:t>								</a:t>
                </a:r>
                <a:r>
                  <a:rPr lang="de-DE" sz="1996" dirty="0" smtClean="0"/>
                  <a:t>(</a:t>
                </a:r>
                <a:r>
                  <a:rPr lang="de-DE" sz="1996" dirty="0"/>
                  <a:t>5 VP)</a:t>
                </a:r>
              </a:p>
            </p:txBody>
          </p:sp>
        </mc:Choice>
        <mc:Fallback xmlns="">
          <p:sp>
            <p:nvSpPr>
              <p:cNvPr id="5" name="Inhaltsplatzhalt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823" t="-814" r="-3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8268960" y="3907710"/>
                <a:ext cx="313034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960" y="3907710"/>
                <a:ext cx="313034" cy="2877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eck 14"/>
              <p:cNvSpPr/>
              <p:nvPr/>
            </p:nvSpPr>
            <p:spPr>
              <a:xfrm>
                <a:off x="6949350" y="1730746"/>
                <a:ext cx="315664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 dirty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15" name="Rechtec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350" y="1730746"/>
                <a:ext cx="315664" cy="2877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hteck 15"/>
              <p:cNvSpPr/>
              <p:nvPr/>
            </p:nvSpPr>
            <p:spPr>
              <a:xfrm>
                <a:off x="6969159" y="3388828"/>
                <a:ext cx="311303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16" name="Rechtec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159" y="3388828"/>
                <a:ext cx="311303" cy="2877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/>
              <p:cNvSpPr/>
              <p:nvPr/>
            </p:nvSpPr>
            <p:spPr>
              <a:xfrm>
                <a:off x="6969159" y="2948108"/>
                <a:ext cx="311303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17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159" y="2948108"/>
                <a:ext cx="311303" cy="2877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hteck 18"/>
              <p:cNvSpPr/>
              <p:nvPr/>
            </p:nvSpPr>
            <p:spPr>
              <a:xfrm>
                <a:off x="6976088" y="2536043"/>
                <a:ext cx="311303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19" name="Rechtec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088" y="2536043"/>
                <a:ext cx="311303" cy="2877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9"/>
              <p:cNvSpPr/>
              <p:nvPr/>
            </p:nvSpPr>
            <p:spPr>
              <a:xfrm>
                <a:off x="6502296" y="3924990"/>
                <a:ext cx="433132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 dirty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20" name="Rechtec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296" y="3924990"/>
                <a:ext cx="433132" cy="2877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hteck 20"/>
              <p:cNvSpPr/>
              <p:nvPr/>
            </p:nvSpPr>
            <p:spPr>
              <a:xfrm>
                <a:off x="6115372" y="3924990"/>
                <a:ext cx="433132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 dirty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21" name="Rechtec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372" y="3924990"/>
                <a:ext cx="433132" cy="2877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hteck 21"/>
              <p:cNvSpPr/>
              <p:nvPr/>
            </p:nvSpPr>
            <p:spPr>
              <a:xfrm>
                <a:off x="7892568" y="3924990"/>
                <a:ext cx="311303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22" name="Rechtec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2568" y="3924990"/>
                <a:ext cx="311303" cy="2877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hteck 22"/>
              <p:cNvSpPr/>
              <p:nvPr/>
            </p:nvSpPr>
            <p:spPr>
              <a:xfrm>
                <a:off x="7445970" y="3924990"/>
                <a:ext cx="311303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23" name="Rechteck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970" y="3924990"/>
                <a:ext cx="311303" cy="2877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hteck 23"/>
              <p:cNvSpPr/>
              <p:nvPr/>
            </p:nvSpPr>
            <p:spPr>
              <a:xfrm>
                <a:off x="6971106" y="3924990"/>
                <a:ext cx="311303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24" name="Rechtec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106" y="3924990"/>
                <a:ext cx="311303" cy="28777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1044856" y="3942416"/>
                <a:ext cx="1479957" cy="849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de-DE" sz="1633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de-DE" sz="1633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sz="1633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de-DE" sz="1633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DE" sz="1633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33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de-DE" sz="1633" i="1" dirty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de-DE" sz="1633" i="1" dirty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de-DE" sz="1633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856" y="3942416"/>
                <a:ext cx="1479957" cy="8499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hteck 24"/>
              <p:cNvSpPr/>
              <p:nvPr/>
            </p:nvSpPr>
            <p:spPr>
              <a:xfrm>
                <a:off x="6976088" y="2105371"/>
                <a:ext cx="311303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 dirty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25" name="Rechtec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088" y="2105371"/>
                <a:ext cx="311303" cy="28777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5825379" y="1992016"/>
                <a:ext cx="1048557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270" dirty="0"/>
                  <a:t>Graph von </a:t>
                </a:r>
                <a14:m>
                  <m:oMath xmlns:m="http://schemas.openxmlformats.org/officeDocument/2006/math">
                    <m:r>
                      <a:rPr lang="de-DE" sz="1270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de-DE" sz="1270" dirty="0"/>
                  <a:t> </a:t>
                </a:r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379" y="1992016"/>
                <a:ext cx="1048557" cy="287771"/>
              </a:xfrm>
              <a:prstGeom prst="rect">
                <a:avLst/>
              </a:prstGeom>
              <a:blipFill>
                <a:blip r:embed="rId15"/>
                <a:stretch>
                  <a:fillRect l="-581" b="-170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203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Pflichtteil 2013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z="1996" b="1" dirty="0">
                    <a:solidFill>
                      <a:srgbClr val="000000"/>
                    </a:solidFill>
                    <a:latin typeface="Calibri" pitchFamily="34" charset="0"/>
                    <a:ea typeface="F52"/>
                    <a:cs typeface="Calibri" pitchFamily="34" charset="0"/>
                  </a:rPr>
                  <a:t>Aufgabe 5:</a:t>
                </a:r>
              </a:p>
              <a:p>
                <a:pPr marL="0" indent="0">
                  <a:buNone/>
                </a:pPr>
                <a:r>
                  <a:rPr lang="de-DE" sz="1996" dirty="0"/>
                  <a:t>Eine Funktion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/>
                      </a:rPr>
                      <m:t>𝑓</m:t>
                    </m:r>
                  </m:oMath>
                </a14:m>
                <a:r>
                  <a:rPr lang="de-DE" sz="1996" dirty="0"/>
                  <a:t> hat folgende Eigenschaften:</a:t>
                </a:r>
              </a:p>
              <a:p>
                <a:pPr marL="0" indent="0">
                  <a:buNone/>
                </a:pPr>
                <a:r>
                  <a:rPr lang="de-DE" sz="1996" dirty="0"/>
                  <a:t>(1)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1996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de-DE" sz="1996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de-DE" sz="1996" dirty="0"/>
              </a:p>
              <a:p>
                <a:pPr marL="0" indent="0">
                  <a:buNone/>
                </a:pPr>
                <a:r>
                  <a:rPr lang="de-DE" sz="1996" dirty="0"/>
                  <a:t>(2)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1996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de-DE" sz="1996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de-DE" sz="1996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sz="1996" dirty="0"/>
              </a:p>
              <a:p>
                <a:pPr marL="0" indent="0">
                  <a:buNone/>
                </a:pPr>
                <a:r>
                  <a:rPr lang="de-DE" sz="1996" dirty="0"/>
                  <a:t>(3)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1996" i="1">
                        <a:latin typeface="Cambria Math" panose="02040503050406030204" pitchFamily="18" charset="0"/>
                      </a:rPr>
                      <m:t>′′</m:t>
                    </m:r>
                    <m:d>
                      <m:dPr>
                        <m:ctrlPr>
                          <a:rPr lang="de-DE" sz="1996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de-DE" sz="1996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1996" dirty="0"/>
                  <a:t> 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996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996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DE" sz="1996" i="1">
                            <a:latin typeface="Cambria Math" panose="02040503050406030204" pitchFamily="18" charset="0"/>
                          </a:rPr>
                          <m:t>′′′</m:t>
                        </m:r>
                      </m:sup>
                    </m:sSup>
                    <m:d>
                      <m:dPr>
                        <m:ctrlPr>
                          <a:rPr lang="de-DE" sz="1996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de-DE" sz="1996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de-DE" sz="1996" dirty="0"/>
              </a:p>
              <a:p>
                <a:pPr marL="0" indent="0">
                  <a:buNone/>
                </a:pPr>
                <a:r>
                  <a:rPr lang="de-DE" sz="1996" dirty="0"/>
                  <a:t>(4) Für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1996" i="1">
                        <a:latin typeface="Cambria Math" panose="02040503050406030204" pitchFamily="18" charset="0"/>
                      </a:rPr>
                      <m:t>→+∞</m:t>
                    </m:r>
                  </m:oMath>
                </a14:m>
                <a:r>
                  <a:rPr lang="de-DE" sz="1996" dirty="0"/>
                  <a:t> und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1996" i="1"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lang="de-DE" sz="1996" dirty="0"/>
                  <a:t> gilt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1996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1996" i="1">
                        <a:latin typeface="Cambria Math" panose="02040503050406030204" pitchFamily="18" charset="0"/>
                      </a:rPr>
                      <m:t>→5</m:t>
                    </m:r>
                  </m:oMath>
                </a14:m>
                <a:endParaRPr lang="de-DE" sz="1996" dirty="0"/>
              </a:p>
              <a:p>
                <a:pPr marL="0" indent="0">
                  <a:buNone/>
                </a:pPr>
                <a:r>
                  <a:rPr lang="de-DE" sz="1996" dirty="0"/>
                  <a:t>Beschreiben Sie für jede dieser vier Eigenschaften, welche Bedeutung sie für den Graphen von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1996" dirty="0"/>
                  <a:t> hat.</a:t>
                </a:r>
              </a:p>
              <a:p>
                <a:pPr marL="0" indent="0">
                  <a:buNone/>
                </a:pPr>
                <a:r>
                  <a:rPr lang="de-DE" sz="1996" dirty="0"/>
                  <a:t>Skizzieren Sie einen möglichen Verlauf des Graphen.</a:t>
                </a:r>
              </a:p>
              <a:p>
                <a:pPr marL="0" indent="0">
                  <a:buNone/>
                </a:pPr>
                <a:r>
                  <a:rPr lang="de-DE" sz="1996" dirty="0"/>
                  <a:t>								</a:t>
                </a:r>
                <a:r>
                  <a:rPr lang="de-DE" sz="1996" dirty="0" smtClean="0"/>
                  <a:t>(</a:t>
                </a:r>
                <a:r>
                  <a:rPr lang="de-DE" sz="1996" dirty="0"/>
                  <a:t>5 VP)</a:t>
                </a:r>
              </a:p>
            </p:txBody>
          </p:sp>
        </mc:Choice>
        <mc:Fallback xmlns="">
          <p:sp>
            <p:nvSpPr>
              <p:cNvPr id="5" name="Inhaltsplatzhalt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23" t="-814" r="-3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645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PT 2013 – Lösung Aufgabe 5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z="1996" dirty="0" smtClean="0"/>
                  <a:t>(</a:t>
                </a:r>
                <a:r>
                  <a:rPr lang="de-DE" sz="1996" dirty="0"/>
                  <a:t>1)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1996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de-DE" sz="1996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DE" sz="1996" dirty="0"/>
                  <a:t> bedeutet, dass der Graph von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1996" dirty="0"/>
                  <a:t> durch den Punkt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 panose="02040503050406030204" pitchFamily="18" charset="0"/>
                      </a:rPr>
                      <m:t>(2|1)</m:t>
                    </m:r>
                  </m:oMath>
                </a14:m>
                <a:r>
                  <a:rPr lang="de-DE" sz="1996" dirty="0"/>
                  <a:t> geht</a:t>
                </a:r>
                <a:r>
                  <a:rPr lang="de-DE" sz="1996" dirty="0" smtClean="0"/>
                  <a:t>.</a:t>
                </a:r>
              </a:p>
              <a:p>
                <a:pPr marL="0" indent="0">
                  <a:buNone/>
                </a:pPr>
                <a:endParaRPr lang="de-DE" sz="1996" dirty="0"/>
              </a:p>
              <a:p>
                <a:pPr marL="0" indent="0">
                  <a:buNone/>
                </a:pPr>
                <a:r>
                  <a:rPr lang="de-DE" sz="1996" dirty="0"/>
                  <a:t>(2)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1996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de-DE" sz="1996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de-DE" sz="1996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1996" dirty="0"/>
                  <a:t> bedeutet, dass der Graph von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1996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1996" dirty="0"/>
                  <a:t>an der Stelle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1996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de-DE" sz="1996" dirty="0"/>
                  <a:t> (also im Punkt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 panose="02040503050406030204" pitchFamily="18" charset="0"/>
                      </a:rPr>
                      <m:t>(2|1)</m:t>
                    </m:r>
                  </m:oMath>
                </a14:m>
                <a:r>
                  <a:rPr lang="de-DE" sz="1996" dirty="0"/>
                  <a:t>) eine waagrechte Tangente besitzt</a:t>
                </a:r>
                <a:r>
                  <a:rPr lang="de-DE" sz="1996" dirty="0" smtClean="0"/>
                  <a:t>.</a:t>
                </a:r>
              </a:p>
              <a:p>
                <a:pPr marL="0" indent="0">
                  <a:buNone/>
                </a:pPr>
                <a:endParaRPr lang="de-DE" sz="1996" dirty="0"/>
              </a:p>
              <a:p>
                <a:pPr marL="0" indent="0">
                  <a:buNone/>
                </a:pPr>
                <a:r>
                  <a:rPr lang="de-DE" sz="1996" dirty="0"/>
                  <a:t>(3)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1996" i="1">
                        <a:latin typeface="Cambria Math" panose="02040503050406030204" pitchFamily="18" charset="0"/>
                      </a:rPr>
                      <m:t>′′</m:t>
                    </m:r>
                    <m:d>
                      <m:dPr>
                        <m:ctrlPr>
                          <a:rPr lang="de-DE" sz="1996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de-DE" sz="1996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1996" dirty="0"/>
                  <a:t> 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996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996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DE" sz="1996" i="1">
                            <a:latin typeface="Cambria Math" panose="02040503050406030204" pitchFamily="18" charset="0"/>
                          </a:rPr>
                          <m:t>′′′</m:t>
                        </m:r>
                      </m:sup>
                    </m:sSup>
                    <m:d>
                      <m:dPr>
                        <m:ctrlPr>
                          <a:rPr lang="de-DE" sz="1996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de-DE" sz="1996" i="1">
                        <a:latin typeface="Cambria Math" panose="02040503050406030204" pitchFamily="18" charset="0"/>
                      </a:rPr>
                      <m:t>≠0 </m:t>
                    </m:r>
                  </m:oMath>
                </a14:m>
                <a:r>
                  <a:rPr lang="de-DE" sz="1996" dirty="0"/>
                  <a:t>bedeutet, dass der Graph von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1996" dirty="0"/>
                  <a:t> an der Stelle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1996" i="1" dirty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de-DE" sz="1996" dirty="0"/>
                  <a:t> einen Wendepunkt hat</a:t>
                </a:r>
                <a:r>
                  <a:rPr lang="de-DE" sz="1996" dirty="0" smtClean="0"/>
                  <a:t>.</a:t>
                </a:r>
              </a:p>
              <a:p>
                <a:pPr marL="0" indent="0">
                  <a:buNone/>
                </a:pPr>
                <a:endParaRPr lang="de-DE" sz="1996" dirty="0"/>
              </a:p>
              <a:p>
                <a:pPr marL="0" indent="0">
                  <a:buNone/>
                </a:pPr>
                <a:r>
                  <a:rPr lang="de-DE" sz="1996" dirty="0"/>
                  <a:t>(4) Für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1996" i="1">
                        <a:latin typeface="Cambria Math" panose="02040503050406030204" pitchFamily="18" charset="0"/>
                      </a:rPr>
                      <m:t>→+∞</m:t>
                    </m:r>
                  </m:oMath>
                </a14:m>
                <a:r>
                  <a:rPr lang="de-DE" sz="1996" dirty="0"/>
                  <a:t> und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1996" i="1"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lang="de-DE" sz="1996" dirty="0"/>
                  <a:t> gilt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1996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1996" i="1">
                        <a:latin typeface="Cambria Math" panose="02040503050406030204" pitchFamily="18" charset="0"/>
                      </a:rPr>
                      <m:t>→5</m:t>
                    </m:r>
                  </m:oMath>
                </a14:m>
                <a:endParaRPr lang="de-DE" sz="1996" dirty="0"/>
              </a:p>
              <a:p>
                <a:pPr marL="0" indent="0">
                  <a:buNone/>
                </a:pPr>
                <a:r>
                  <a:rPr lang="de-DE" sz="1996" dirty="0"/>
                  <a:t>Dies bedeutet, dass die Gerade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1996" i="1" dirty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de-DE" sz="1996" dirty="0"/>
                  <a:t> eine waagrechte Asymptote des Graphen von f darstellt.</a:t>
                </a:r>
              </a:p>
            </p:txBody>
          </p:sp>
        </mc:Choice>
        <mc:Fallback xmlns="">
          <p:sp>
            <p:nvSpPr>
              <p:cNvPr id="5" name="Inhaltsplatzhalt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23" t="-8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334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PT 2013 – Lösung Aufgabe 5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z="1996" b="1" dirty="0">
                    <a:solidFill>
                      <a:srgbClr val="0000FF"/>
                    </a:solidFill>
                    <a:latin typeface="Calibri" pitchFamily="34" charset="0"/>
                    <a:ea typeface="F52"/>
                    <a:cs typeface="Calibri" pitchFamily="34" charset="0"/>
                  </a:rPr>
                  <a:t>Skizzen für den möglichen Kurvenverlauf</a:t>
                </a:r>
              </a:p>
              <a:p>
                <a:pPr marL="0" indent="0">
                  <a:buNone/>
                </a:pPr>
                <a:endParaRPr lang="de-DE" sz="1996" dirty="0"/>
              </a:p>
              <a:p>
                <a:pPr marL="0" indent="0">
                  <a:buNone/>
                </a:pPr>
                <a:endParaRPr lang="de-DE" sz="1996" dirty="0"/>
              </a:p>
              <a:p>
                <a:pPr marL="0" indent="0">
                  <a:buNone/>
                </a:pPr>
                <a:endParaRPr lang="de-DE" sz="1996" dirty="0"/>
              </a:p>
              <a:p>
                <a:pPr marL="0" indent="0">
                  <a:buNone/>
                </a:pPr>
                <a:endParaRPr lang="de-DE" sz="1996" dirty="0"/>
              </a:p>
              <a:p>
                <a:pPr marL="0" indent="0">
                  <a:buNone/>
                </a:pPr>
                <a:endParaRPr lang="de-DE" sz="1996" dirty="0"/>
              </a:p>
              <a:p>
                <a:pPr marL="0" indent="0">
                  <a:buNone/>
                </a:pPr>
                <a:endParaRPr lang="de-DE" sz="1996" dirty="0"/>
              </a:p>
              <a:p>
                <a:pPr marL="0" indent="0">
                  <a:buNone/>
                </a:pPr>
                <a:endParaRPr lang="de-DE" sz="1996" dirty="0"/>
              </a:p>
              <a:p>
                <a:pPr marL="0" indent="0">
                  <a:buNone/>
                </a:pPr>
                <a:endParaRPr lang="de-DE" sz="1996" dirty="0"/>
              </a:p>
              <a:p>
                <a:pPr marL="0" indent="0">
                  <a:buNone/>
                </a:pPr>
                <a:r>
                  <a:rPr lang="de-DE" sz="1996" dirty="0"/>
                  <a:t>Für die Interessierten: Die Funktion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1996" i="1" dirty="0">
                        <a:latin typeface="Cambria Math" panose="02040503050406030204" pitchFamily="18" charset="0"/>
                      </a:rPr>
                      <m:t>=−4</m:t>
                    </m:r>
                    <m:sSup>
                      <m:sSupPr>
                        <m:ctrlPr>
                          <a:rPr lang="de-DE" sz="1996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996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sz="1996" i="1" dirty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de-DE" sz="1996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996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1996" i="1" dirty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sSup>
                          <m:sSupPr>
                            <m:ctrlPr>
                              <a:rPr lang="de-DE" sz="1996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1996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996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de-DE" sz="1996" i="1" dirty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de-DE" sz="1996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de-DE" sz="1996" i="1" dirty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de-DE" sz="1996" dirty="0"/>
                  <a:t> erfüllt alle Bedingungen.</a:t>
                </a:r>
              </a:p>
            </p:txBody>
          </p:sp>
        </mc:Choice>
        <mc:Fallback xmlns="">
          <p:sp>
            <p:nvSpPr>
              <p:cNvPr id="5" name="Inhaltsplatzhalt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Ergebnisgraf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9" y="2187968"/>
            <a:ext cx="5417280" cy="282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1828665" y="2854691"/>
                <a:ext cx="461344" cy="2512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1633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1633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633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633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665" y="2854691"/>
                <a:ext cx="461344" cy="251287"/>
              </a:xfrm>
              <a:prstGeom prst="rect">
                <a:avLst/>
              </a:prstGeom>
              <a:blipFill>
                <a:blip r:embed="rId4"/>
                <a:stretch>
                  <a:fillRect l="-15789" r="-14474" b="-35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3819548" y="3914181"/>
                <a:ext cx="1774460" cy="59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633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sz="1633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33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e>
                        <m:r>
                          <a:rPr lang="de-DE" sz="1633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sz="1633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a:rPr lang="de-DE" sz="1633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1633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33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de-DE" sz="1633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DE" sz="1633" dirty="0">
                    <a:solidFill>
                      <a:srgbClr val="0000FF"/>
                    </a:solidFill>
                  </a:rPr>
                  <a:t> </a:t>
                </a:r>
                <a:br>
                  <a:rPr lang="de-DE" sz="1633" dirty="0">
                    <a:solidFill>
                      <a:srgbClr val="0000FF"/>
                    </a:solidFill>
                  </a:rPr>
                </a:br>
                <a:r>
                  <a:rPr lang="de-DE" sz="1633" dirty="0">
                    <a:solidFill>
                      <a:srgbClr val="0000FF"/>
                    </a:solidFill>
                  </a:rPr>
                  <a:t>und        </a:t>
                </a:r>
                <a14:m>
                  <m:oMath xmlns:m="http://schemas.openxmlformats.org/officeDocument/2006/math">
                    <m:r>
                      <a:rPr lang="de-DE" sz="1633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1633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de-DE" sz="1633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33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de-DE" sz="1633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sz="1633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548" y="3914181"/>
                <a:ext cx="1774460" cy="594906"/>
              </a:xfrm>
              <a:prstGeom prst="rect">
                <a:avLst/>
              </a:prstGeom>
              <a:blipFill>
                <a:blip r:embed="rId5"/>
                <a:stretch>
                  <a:fillRect l="-2062" b="-132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lipse 8"/>
          <p:cNvSpPr/>
          <p:nvPr/>
        </p:nvSpPr>
        <p:spPr>
          <a:xfrm>
            <a:off x="4226774" y="3503637"/>
            <a:ext cx="32655" cy="326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4245412" y="3355254"/>
                <a:ext cx="1506438" cy="3436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633" dirty="0">
                    <a:solidFill>
                      <a:srgbClr val="0000FF"/>
                    </a:solidFill>
                  </a:rPr>
                  <a:t>WP: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633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33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DE" sz="1633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de-DE" sz="1633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33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de-DE" sz="1633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sz="1633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412" y="3355254"/>
                <a:ext cx="1506438" cy="343620"/>
              </a:xfrm>
              <a:prstGeom prst="rect">
                <a:avLst/>
              </a:prstGeom>
              <a:blipFill>
                <a:blip r:embed="rId6"/>
                <a:stretch>
                  <a:fillRect l="-2419" t="-5263" b="-228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Gerader Verbinder 10"/>
          <p:cNvCxnSpPr/>
          <p:nvPr/>
        </p:nvCxnSpPr>
        <p:spPr>
          <a:xfrm>
            <a:off x="3321289" y="4091494"/>
            <a:ext cx="4982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/>
          <p:cNvSpPr/>
          <p:nvPr/>
        </p:nvSpPr>
        <p:spPr>
          <a:xfrm>
            <a:off x="3536240" y="4072774"/>
            <a:ext cx="32655" cy="326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p:cxnSp>
        <p:nvCxnSpPr>
          <p:cNvPr id="15" name="Gerader Verbinder 14"/>
          <p:cNvCxnSpPr/>
          <p:nvPr/>
        </p:nvCxnSpPr>
        <p:spPr>
          <a:xfrm flipV="1">
            <a:off x="783586" y="2599282"/>
            <a:ext cx="5246343" cy="8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hteck 17"/>
              <p:cNvSpPr/>
              <p:nvPr/>
            </p:nvSpPr>
            <p:spPr>
              <a:xfrm>
                <a:off x="2873746" y="2310174"/>
                <a:ext cx="3046731" cy="3436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633" dirty="0">
                    <a:solidFill>
                      <a:srgbClr val="0000FF"/>
                    </a:solidFill>
                  </a:rPr>
                  <a:t>Waagrechte Asymptote bei </a:t>
                </a:r>
                <a14:m>
                  <m:oMath xmlns:m="http://schemas.openxmlformats.org/officeDocument/2006/math">
                    <m:r>
                      <a:rPr lang="de-DE" sz="1633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1633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de-DE" sz="1633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Rechtec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746" y="2310174"/>
                <a:ext cx="3046731" cy="343620"/>
              </a:xfrm>
              <a:prstGeom prst="rect">
                <a:avLst/>
              </a:prstGeom>
              <a:blipFill>
                <a:blip r:embed="rId7"/>
                <a:stretch>
                  <a:fillRect l="-1200" t="-5357" b="-232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hteck 18"/>
              <p:cNvSpPr/>
              <p:nvPr/>
            </p:nvSpPr>
            <p:spPr>
              <a:xfrm>
                <a:off x="2587183" y="2119278"/>
                <a:ext cx="333746" cy="3155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51" i="1" dirty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de-DE" sz="1451" dirty="0"/>
              </a:p>
            </p:txBody>
          </p:sp>
        </mc:Choice>
        <mc:Fallback xmlns="">
          <p:sp>
            <p:nvSpPr>
              <p:cNvPr id="19" name="Rechtec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183" y="2119278"/>
                <a:ext cx="333746" cy="315599"/>
              </a:xfrm>
              <a:prstGeom prst="rect">
                <a:avLst/>
              </a:prstGeom>
              <a:blipFill>
                <a:blip r:embed="rId8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hteck 20"/>
              <p:cNvSpPr/>
              <p:nvPr/>
            </p:nvSpPr>
            <p:spPr>
              <a:xfrm>
                <a:off x="5775674" y="4400334"/>
                <a:ext cx="331373" cy="3155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51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de-DE" sz="1451" dirty="0"/>
              </a:p>
            </p:txBody>
          </p:sp>
        </mc:Choice>
        <mc:Fallback xmlns="">
          <p:sp>
            <p:nvSpPr>
              <p:cNvPr id="21" name="Rechtec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674" y="4400334"/>
                <a:ext cx="331373" cy="3155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42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</a:t>
            </a:r>
            <a:r>
              <a:rPr lang="de-DE" dirty="0" smtClean="0"/>
              <a:t>2012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z="2000" b="1" dirty="0"/>
                  <a:t>Aufgabe 5</a:t>
                </a:r>
                <a:endParaRPr lang="de-DE" sz="1996" b="1" dirty="0" smtClean="0"/>
              </a:p>
              <a:p>
                <a:pPr marL="0" indent="0">
                  <a:buNone/>
                </a:pPr>
                <a:r>
                  <a:rPr lang="de-DE" sz="1996" dirty="0" smtClean="0"/>
                  <a:t>Eine </a:t>
                </a:r>
                <a:r>
                  <a:rPr lang="de-DE" sz="1996" dirty="0"/>
                  <a:t>der folgenden Abbildungen zeigt den Graphen der Funktion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/>
                      </a:rPr>
                      <m:t>𝑓</m:t>
                    </m:r>
                  </m:oMath>
                </a14:m>
                <a:r>
                  <a:rPr lang="de-DE" sz="1996" dirty="0"/>
                  <a:t> mit </a:t>
                </a:r>
                <a:br>
                  <a:rPr lang="de-DE" sz="1996" dirty="0"/>
                </a:br>
                <a14:m>
                  <m:oMath xmlns:m="http://schemas.openxmlformats.org/officeDocument/2006/math">
                    <m:r>
                      <a:rPr lang="de-DE" sz="1996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1996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de-DE" sz="1996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sz="1996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996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de-DE" sz="1996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de-DE" sz="1996" i="1">
                        <a:latin typeface="Cambria Math"/>
                      </a:rPr>
                      <m:t>−3</m:t>
                    </m:r>
                    <m:r>
                      <a:rPr lang="de-DE" sz="1996" i="1">
                        <a:latin typeface="Cambria Math"/>
                      </a:rPr>
                      <m:t>𝑥</m:t>
                    </m:r>
                    <m:r>
                      <a:rPr lang="de-DE" sz="1996" i="1">
                        <a:latin typeface="Cambria Math"/>
                      </a:rPr>
                      <m:t>−2</m:t>
                    </m:r>
                  </m:oMath>
                </a14:m>
                <a:r>
                  <a:rPr lang="de-DE" sz="1996" dirty="0"/>
                  <a:t>.</a:t>
                </a:r>
              </a:p>
              <a:p>
                <a:pPr marL="0" indent="0">
                  <a:buNone/>
                </a:pPr>
                <a:endParaRPr lang="de-DE" sz="1996" dirty="0"/>
              </a:p>
              <a:p>
                <a:pPr marL="0" indent="0">
                  <a:buNone/>
                </a:pPr>
                <a:endParaRPr lang="de-DE" sz="1996" dirty="0"/>
              </a:p>
              <a:p>
                <a:pPr marL="0" indent="0">
                  <a:buNone/>
                </a:pPr>
                <a:endParaRPr lang="de-DE" sz="1996" dirty="0"/>
              </a:p>
              <a:p>
                <a:pPr marL="0" indent="0">
                  <a:buNone/>
                </a:pPr>
                <a:endParaRPr lang="de-DE" sz="1996" dirty="0"/>
              </a:p>
              <a:p>
                <a:pPr marL="0" indent="0">
                  <a:buNone/>
                </a:pPr>
                <a:endParaRPr lang="de-DE" sz="1996" dirty="0"/>
              </a:p>
              <a:p>
                <a:pPr marL="0" indent="0">
                  <a:buNone/>
                </a:pPr>
                <a:endParaRPr lang="de-DE" sz="1996" dirty="0"/>
              </a:p>
              <a:p>
                <a:pPr marL="0" indent="0">
                  <a:buNone/>
                </a:pPr>
                <a:r>
                  <a:rPr lang="de-DE" sz="1996" dirty="0" smtClean="0"/>
                  <a:t>Abb. 1</a:t>
                </a:r>
                <a:r>
                  <a:rPr lang="de-DE" sz="1996" dirty="0"/>
                  <a:t> </a:t>
                </a:r>
                <a:r>
                  <a:rPr lang="de-DE" sz="1996" dirty="0" smtClean="0"/>
                  <a:t>                       Abb</a:t>
                </a:r>
                <a:r>
                  <a:rPr lang="de-DE" sz="1996" dirty="0"/>
                  <a:t>. </a:t>
                </a:r>
                <a:r>
                  <a:rPr lang="de-DE" sz="1996" dirty="0" smtClean="0"/>
                  <a:t>2                        Abb</a:t>
                </a:r>
                <a:r>
                  <a:rPr lang="de-DE" sz="1996" dirty="0"/>
                  <a:t>. </a:t>
                </a:r>
                <a:r>
                  <a:rPr lang="de-DE" sz="1996" dirty="0" smtClean="0"/>
                  <a:t>3                        Abb</a:t>
                </a:r>
                <a:r>
                  <a:rPr lang="de-DE" sz="1996" dirty="0"/>
                  <a:t>. 4</a:t>
                </a:r>
              </a:p>
            </p:txBody>
          </p:sp>
        </mc:Choice>
        <mc:Fallback xmlns="">
          <p:sp>
            <p:nvSpPr>
              <p:cNvPr id="5" name="Inhaltsplatzhalt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23" t="-8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 descr="C:\Schulungen\AbiturVorbereitung\Bilder\Abi2012\A5_Abb1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648" y="2981860"/>
            <a:ext cx="1967021" cy="1959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C:\Schulungen\AbiturVorbereitung\Bilder\Abi2012\A5_Abb2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492" y="2981861"/>
            <a:ext cx="1973057" cy="1959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 descr="C:\Schulungen\AbiturVorbereitung\Bilder\Abi2012\A5_Abb3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334" y="2981861"/>
            <a:ext cx="1969932" cy="1959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 descr="C:\Schulungen\AbiturVorbereitung\Bilder\Abi2012\A5_Abb4.bmp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176" y="2981861"/>
            <a:ext cx="1973057" cy="1959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07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</a:t>
            </a:r>
            <a:r>
              <a:rPr lang="de-DE" dirty="0" smtClean="0"/>
              <a:t>2012 – Aufgabe 5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414726" indent="-414726">
                  <a:buClr>
                    <a:schemeClr val="tx1"/>
                  </a:buClr>
                  <a:buSzPct val="100000"/>
                  <a:buFont typeface="+mj-lt"/>
                  <a:buAutoNum type="alphaLcParenR"/>
                </a:pPr>
                <a:r>
                  <a:rPr lang="de-DE" sz="1996" dirty="0"/>
                  <a:t>Begründen Sie, dass die Abbildung </a:t>
                </a:r>
                <a14:m>
                  <m:oMath xmlns:m="http://schemas.openxmlformats.org/officeDocument/2006/math">
                    <m:r>
                      <a:rPr lang="de-DE" sz="1996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de-DE" sz="1996" dirty="0"/>
                  <a:t> den Graphen von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/>
                      </a:rPr>
                      <m:t>𝑓</m:t>
                    </m:r>
                  </m:oMath>
                </a14:m>
                <a:r>
                  <a:rPr lang="de-DE" sz="1996" dirty="0"/>
                  <a:t> zeigt.</a:t>
                </a:r>
              </a:p>
              <a:p>
                <a:pPr marL="414726" indent="-414726">
                  <a:buClr>
                    <a:schemeClr val="tx1"/>
                  </a:buClr>
                  <a:buSzPct val="100000"/>
                  <a:buFont typeface="+mj-lt"/>
                  <a:buAutoNum type="alphaLcParenR"/>
                </a:pPr>
                <a:r>
                  <a:rPr lang="de-DE" sz="1996" dirty="0"/>
                  <a:t>Von den anderen drei Abbildungen gehört eine zur Funktion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/>
                      </a:rPr>
                      <m:t>𝑔</m:t>
                    </m:r>
                  </m:oMath>
                </a14:m>
                <a:r>
                  <a:rPr lang="de-DE" sz="1996" dirty="0"/>
                  <a:t> mit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de-DE" sz="1996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de-DE" sz="1996" i="1">
                        <a:latin typeface="Cambria Math"/>
                      </a:rPr>
                      <m:t>=</m:t>
                    </m:r>
                    <m:r>
                      <a:rPr lang="de-DE" sz="1996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1996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>
                            <a:latin typeface="Cambria Math"/>
                          </a:rPr>
                          <m:t>𝑥</m:t>
                        </m:r>
                        <m:r>
                          <a:rPr lang="de-DE" sz="1996" i="1">
                            <a:latin typeface="Cambria Math"/>
                          </a:rPr>
                          <m:t>−</m:t>
                        </m:r>
                        <m:r>
                          <a:rPr lang="de-DE" sz="1996" i="1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de-DE" sz="1996" dirty="0"/>
                  <a:t> und eine zur Funktion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/>
                      </a:rPr>
                      <m:t>h</m:t>
                    </m:r>
                  </m:oMath>
                </a14:m>
                <a:r>
                  <a:rPr lang="de-DE" sz="1996" dirty="0"/>
                  <a:t> mit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de-DE" sz="1996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de-DE" sz="1996" i="1">
                        <a:latin typeface="Cambria Math"/>
                      </a:rPr>
                      <m:t>=</m:t>
                    </m:r>
                    <m:r>
                      <a:rPr lang="de-DE" sz="1996" i="1">
                        <a:latin typeface="Cambria Math"/>
                      </a:rPr>
                      <m:t>𝑏</m:t>
                    </m:r>
                    <m:r>
                      <a:rPr lang="de-DE" sz="1996" i="1">
                        <a:latin typeface="Cambria Math"/>
                      </a:rPr>
                      <m:t>∙</m:t>
                    </m:r>
                    <m:r>
                      <a:rPr lang="de-DE" sz="1996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1996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de-DE" sz="1996" dirty="0"/>
                  <a:t>.</a:t>
                </a:r>
                <a:br>
                  <a:rPr lang="de-DE" sz="1996" dirty="0"/>
                </a:br>
                <a:r>
                  <a:rPr lang="de-DE" sz="1996" dirty="0"/>
                  <a:t>Ordnen Sie diesen beiden Funktionen die zugehörigen Abbildungen zu und begründen Sie Ihre Entscheidung.</a:t>
                </a:r>
                <a:br>
                  <a:rPr lang="de-DE" sz="1996" dirty="0"/>
                </a:br>
                <a:r>
                  <a:rPr lang="de-DE" sz="1996" dirty="0"/>
                  <a:t>Geben Sie die Werte für </a:t>
                </a:r>
                <a14:m>
                  <m:oMath xmlns:m="http://schemas.openxmlformats.org/officeDocument/2006/math">
                    <m:r>
                      <a:rPr lang="de-DE" sz="1996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sz="1996" dirty="0"/>
                  <a:t> und </a:t>
                </a:r>
                <a14:m>
                  <m:oMath xmlns:m="http://schemas.openxmlformats.org/officeDocument/2006/math">
                    <m:r>
                      <a:rPr lang="de-DE" sz="1996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sz="1996" dirty="0"/>
                  <a:t> an.</a:t>
                </a:r>
              </a:p>
              <a:p>
                <a:pPr marL="414726" indent="-414726">
                  <a:buClr>
                    <a:schemeClr val="tx1"/>
                  </a:buClr>
                  <a:buSzPct val="100000"/>
                  <a:buFont typeface="+mj-lt"/>
                  <a:buAutoNum type="alphaLcParenR"/>
                </a:pPr>
                <a:r>
                  <a:rPr lang="de-DE" sz="1996" dirty="0"/>
                  <a:t>Die bis jetzt nicht </a:t>
                </a:r>
                <a:r>
                  <a:rPr lang="de-DE" sz="1996" dirty="0" smtClean="0"/>
                  <a:t>zugeordnete </a:t>
                </a:r>
                <a:r>
                  <a:rPr lang="de-DE" sz="1996" dirty="0"/>
                  <a:t>Abbildung zeigt den Graphen einer Funktion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/>
                      </a:rPr>
                      <m:t>𝑘</m:t>
                    </m:r>
                  </m:oMath>
                </a14:m>
                <a:r>
                  <a:rPr lang="de-DE" sz="1996" dirty="0"/>
                  <a:t>.</a:t>
                </a:r>
                <a:br>
                  <a:rPr lang="de-DE" sz="1996" dirty="0"/>
                </a:br>
                <a:r>
                  <a:rPr lang="de-DE" sz="1996" dirty="0"/>
                  <a:t>Geben Sie ohne Rechnung einen Funktionsterm für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de-DE" sz="1996" dirty="0"/>
                  <a:t> an.										</a:t>
                </a:r>
                <a:r>
                  <a:rPr lang="de-DE" sz="1996" dirty="0" smtClean="0"/>
                  <a:t>(</a:t>
                </a:r>
                <a:r>
                  <a:rPr lang="de-DE" sz="1996" dirty="0"/>
                  <a:t>5 VP)</a:t>
                </a:r>
              </a:p>
              <a:p>
                <a:pPr marL="0" indent="0">
                  <a:buNone/>
                </a:pPr>
                <a:endParaRPr lang="de-DE" sz="1996" dirty="0"/>
              </a:p>
            </p:txBody>
          </p:sp>
        </mc:Choice>
        <mc:Fallback xmlns="">
          <p:sp>
            <p:nvSpPr>
              <p:cNvPr id="5" name="Inhaltsplatzhalt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23" t="-950" r="-3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744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414726" indent="-414726">
                  <a:buClrTx/>
                  <a:buSzPct val="100000"/>
                  <a:buFont typeface="+mj-lt"/>
                  <a:buAutoNum type="alphaLcParenR"/>
                </a:pPr>
                <a:r>
                  <a:rPr lang="de-DE" sz="1996" dirty="0"/>
                  <a:t>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/>
                      </a:rPr>
                      <m:t>𝑓</m:t>
                    </m:r>
                    <m:r>
                      <a:rPr lang="de-DE" sz="1996" i="1">
                        <a:latin typeface="Cambria Math"/>
                      </a:rPr>
                      <m:t>(</m:t>
                    </m:r>
                    <m:r>
                      <a:rPr lang="de-DE" sz="1996" i="1">
                        <a:latin typeface="Cambria Math"/>
                      </a:rPr>
                      <m:t>𝑥</m:t>
                    </m:r>
                    <m:r>
                      <a:rPr lang="de-DE" sz="1996" i="1">
                        <a:latin typeface="Cambria Math"/>
                      </a:rPr>
                      <m:t>)</m:t>
                    </m:r>
                  </m:oMath>
                </a14:m>
                <a:r>
                  <a:rPr lang="de-DE" sz="1996" dirty="0"/>
                  <a:t> hat Nullstellen bei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996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996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de-DE" sz="1996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sz="1996" i="1">
                        <a:latin typeface="Cambria Math"/>
                      </a:rPr>
                      <m:t>=−1</m:t>
                    </m:r>
                  </m:oMath>
                </a14:m>
                <a:r>
                  <a:rPr lang="de-DE" sz="1996" dirty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996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996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de-DE" sz="1996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sz="1996" i="1">
                        <a:latin typeface="Cambria Math"/>
                      </a:rPr>
                      <m:t>=2</m:t>
                    </m:r>
                  </m:oMath>
                </a14:m>
                <a:r>
                  <a:rPr lang="de-DE" sz="1996" dirty="0"/>
                  <a:t>. </a:t>
                </a:r>
                <a:br>
                  <a:rPr lang="de-DE" sz="1996" dirty="0"/>
                </a:br>
                <a:r>
                  <a:rPr lang="de-DE" sz="1996" dirty="0" smtClean="0"/>
                  <a:t>Dies ist bei den Abb</a:t>
                </a:r>
                <a:r>
                  <a:rPr lang="de-DE" sz="1996" dirty="0"/>
                  <a:t>.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/>
                      </a:rPr>
                      <m:t>2</m:t>
                    </m:r>
                  </m:oMath>
                </a14:m>
                <a:r>
                  <a:rPr lang="de-DE" sz="1996" dirty="0"/>
                  <a:t> und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/>
                      </a:rPr>
                      <m:t>3</m:t>
                    </m:r>
                  </m:oMath>
                </a14:m>
                <a:r>
                  <a:rPr lang="de-DE" sz="1996" dirty="0"/>
                  <a:t>. </a:t>
                </a:r>
                <a:r>
                  <a:rPr lang="de-DE" sz="1996" dirty="0" smtClean="0"/>
                  <a:t>der Fall.</a:t>
                </a:r>
                <a:br>
                  <a:rPr lang="de-DE" sz="1996" dirty="0" smtClean="0"/>
                </a:br>
                <a:r>
                  <a:rPr lang="de-DE" sz="1996" dirty="0" smtClean="0"/>
                  <a:t>Es </a:t>
                </a:r>
                <a:r>
                  <a:rPr lang="de-DE" sz="1996" dirty="0"/>
                  <a:t>gilt aber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1996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de-DE" sz="1996" i="1">
                        <a:latin typeface="Cambria Math"/>
                      </a:rPr>
                      <m:t>=−2</m:t>
                    </m:r>
                  </m:oMath>
                </a14:m>
                <a:r>
                  <a:rPr lang="de-DE" sz="1996" dirty="0"/>
                  <a:t>, folglich </a:t>
                </a:r>
                <a:br>
                  <a:rPr lang="de-DE" sz="1996" dirty="0"/>
                </a:br>
                <a:r>
                  <a:rPr lang="de-DE" sz="1996" dirty="0"/>
                  <a:t>wird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/>
                      </a:rPr>
                      <m:t>𝑓</m:t>
                    </m:r>
                  </m:oMath>
                </a14:m>
                <a:r>
                  <a:rPr lang="de-DE" sz="1996" dirty="0"/>
                  <a:t> in Abb.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/>
                      </a:rPr>
                      <m:t>2</m:t>
                    </m:r>
                  </m:oMath>
                </a14:m>
                <a:r>
                  <a:rPr lang="de-DE" sz="1996" dirty="0"/>
                  <a:t> dargestellt.</a:t>
                </a:r>
                <a:br>
                  <a:rPr lang="de-DE" sz="1996" dirty="0"/>
                </a:br>
                <a:r>
                  <a:rPr lang="de-DE" sz="1996" dirty="0"/>
                  <a:t/>
                </a:r>
                <a:br>
                  <a:rPr lang="de-DE" sz="1996" dirty="0"/>
                </a:br>
                <a:r>
                  <a:rPr lang="de-DE" sz="1996" dirty="0"/>
                  <a:t/>
                </a:r>
                <a:br>
                  <a:rPr lang="de-DE" sz="1996" dirty="0"/>
                </a:br>
                <a:endParaRPr lang="de-DE" sz="1996" dirty="0"/>
              </a:p>
              <a:p>
                <a:pPr marL="0" indent="0">
                  <a:buClrTx/>
                  <a:buSzPct val="100000"/>
                  <a:buNone/>
                </a:pPr>
                <a:endParaRPr lang="de-DE" sz="1996" dirty="0"/>
              </a:p>
              <a:p>
                <a:pPr marL="414726" indent="-414726">
                  <a:buClrTx/>
                  <a:buSzPct val="100000"/>
                  <a:buFont typeface="+mj-lt"/>
                  <a:buAutoNum type="alphaLcParenR" startAt="2"/>
                </a:pPr>
                <a:r>
                  <a:rPr lang="de-DE" sz="1996" dirty="0"/>
                  <a:t>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1996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>
                            <a:latin typeface="Cambria Math"/>
                          </a:rPr>
                          <m:t>𝑥</m:t>
                        </m:r>
                        <m:r>
                          <a:rPr lang="de-DE" sz="1996" i="1">
                            <a:latin typeface="Cambria Math"/>
                          </a:rPr>
                          <m:t>−</m:t>
                        </m:r>
                        <m:r>
                          <a:rPr lang="de-DE" sz="1996" i="1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de-DE" sz="1996" dirty="0"/>
                  <a:t> ist eine Verschiebung von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1996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de-DE" sz="1996" dirty="0"/>
                  <a:t> auf </a:t>
                </a:r>
                <a:br>
                  <a:rPr lang="de-DE" sz="1996" dirty="0"/>
                </a:br>
                <a:r>
                  <a:rPr lang="de-DE" sz="1996" dirty="0"/>
                  <a:t>der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/>
                      </a:rPr>
                      <m:t>𝑥</m:t>
                    </m:r>
                  </m:oMath>
                </a14:m>
                <a:r>
                  <a:rPr lang="de-DE" sz="1996" dirty="0"/>
                  <a:t>-Achse um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/>
                      </a:rPr>
                      <m:t>𝑎</m:t>
                    </m:r>
                  </m:oMath>
                </a14:m>
                <a:r>
                  <a:rPr lang="de-DE" sz="1996" dirty="0"/>
                  <a:t> Einheiten. In Abb.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/>
                      </a:rPr>
                      <m:t>4</m:t>
                    </m:r>
                  </m:oMath>
                </a14:m>
                <a:r>
                  <a:rPr lang="de-DE" sz="1996" dirty="0"/>
                  <a:t> ist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1996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de-DE" sz="1996" dirty="0"/>
                  <a:t> </a:t>
                </a:r>
                <a:br>
                  <a:rPr lang="de-DE" sz="1996" dirty="0"/>
                </a:br>
                <a:r>
                  <a:rPr lang="de-DE" sz="1996" dirty="0"/>
                  <a:t>um </a:t>
                </a:r>
                <a14:m>
                  <m:oMath xmlns:m="http://schemas.openxmlformats.org/officeDocument/2006/math">
                    <m:r>
                      <a:rPr lang="de-DE" sz="1996">
                        <a:latin typeface="Cambria Math"/>
                      </a:rPr>
                      <m:t>2</m:t>
                    </m:r>
                  </m:oMath>
                </a14:m>
                <a:r>
                  <a:rPr lang="de-DE" sz="1996" dirty="0"/>
                  <a:t> Einheiten nach rechts verschoben. Somit stellt </a:t>
                </a:r>
                <a:br>
                  <a:rPr lang="de-DE" sz="1996" dirty="0"/>
                </a:br>
                <a:r>
                  <a:rPr lang="de-DE" sz="1996" dirty="0"/>
                  <a:t>Abb.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/>
                      </a:rPr>
                      <m:t>4</m:t>
                    </m:r>
                  </m:oMath>
                </a14:m>
                <a:r>
                  <a:rPr lang="de-DE" sz="1996" dirty="0"/>
                  <a:t>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/>
                      </a:rPr>
                      <m:t>𝑔</m:t>
                    </m:r>
                  </m:oMath>
                </a14:m>
                <a:r>
                  <a:rPr lang="de-DE" sz="1996" dirty="0"/>
                  <a:t> dar und es gilt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/>
                      </a:rPr>
                      <m:t>𝑎</m:t>
                    </m:r>
                    <m:r>
                      <a:rPr lang="de-DE" sz="1996" i="1">
                        <a:latin typeface="Cambria Math"/>
                      </a:rPr>
                      <m:t>=2</m:t>
                    </m:r>
                  </m:oMath>
                </a14:m>
                <a:r>
                  <a:rPr lang="de-DE" sz="1996" dirty="0"/>
                  <a:t> (nicht etwa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/>
                      </a:rPr>
                      <m:t>𝑎</m:t>
                    </m:r>
                    <m:r>
                      <a:rPr lang="de-DE" sz="1996" i="1">
                        <a:latin typeface="Cambria Math"/>
                      </a:rPr>
                      <m:t>=−2</m:t>
                    </m:r>
                  </m:oMath>
                </a14:m>
                <a:r>
                  <a:rPr lang="de-DE" sz="1996" dirty="0"/>
                  <a:t>).</a:t>
                </a:r>
              </a:p>
            </p:txBody>
          </p:sp>
        </mc:Choice>
        <mc:Fallback xmlns="">
          <p:sp>
            <p:nvSpPr>
              <p:cNvPr id="5" name="Inhaltsplatzhalt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23" t="-9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</a:t>
            </a:r>
            <a:r>
              <a:rPr lang="de-DE" dirty="0" smtClean="0"/>
              <a:t>2012 – Lösung Aufgabe 5 </a:t>
            </a:r>
            <a:endParaRPr lang="de-DE" dirty="0"/>
          </a:p>
        </p:txBody>
      </p:sp>
      <p:pic>
        <p:nvPicPr>
          <p:cNvPr id="6" name="Grafik 5" descr="C:\Schulungen\AbiturVorbereitung\Bilder\Abi2012\A5_Abb2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166" y="1600328"/>
            <a:ext cx="1917154" cy="190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C:\Schulungen\AbiturVorbereitung\Bilder\Abi2012\A5_Abb4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165" y="4016858"/>
            <a:ext cx="1917154" cy="19037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/>
          <p:cNvSpPr txBox="1"/>
          <p:nvPr/>
        </p:nvSpPr>
        <p:spPr>
          <a:xfrm>
            <a:off x="8213773" y="3275368"/>
            <a:ext cx="550151" cy="259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89" dirty="0"/>
              <a:t>Abb. 2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228765" y="5697476"/>
            <a:ext cx="550151" cy="259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89" dirty="0"/>
              <a:t>Abb.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6840975" y="58035"/>
                <a:ext cx="21760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de-DE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de-DE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de-DE" i="1">
                          <a:latin typeface="Cambria Math"/>
                        </a:rPr>
                        <m:t>−3</m:t>
                      </m:r>
                      <m:r>
                        <a:rPr lang="de-DE" i="1">
                          <a:latin typeface="Cambria Math"/>
                        </a:rPr>
                        <m:t>𝑥</m:t>
                      </m:r>
                      <m:r>
                        <a:rPr lang="de-DE" i="1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975" y="58035"/>
                <a:ext cx="2176045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268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C:\Schulungen\AbiturVorbereitung\Bilder\Abi2012\A5_Abb1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4589" y="4017075"/>
            <a:ext cx="1967021" cy="195930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414726" indent="-414726">
                  <a:buClr>
                    <a:schemeClr val="tx1"/>
                  </a:buClr>
                  <a:buSzPct val="100000"/>
                  <a:buFont typeface="+mj-lt"/>
                  <a:buAutoNum type="alphaLcParenR" startAt="2"/>
                </a:pPr>
                <a:r>
                  <a:rPr lang="de-DE" sz="1996" dirty="0"/>
                  <a:t>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/>
                      </a:rPr>
                      <m:t>𝑏</m:t>
                    </m:r>
                    <m:r>
                      <a:rPr lang="de-DE" sz="1996" i="1">
                        <a:latin typeface="Cambria Math"/>
                      </a:rPr>
                      <m:t>⋅</m:t>
                    </m:r>
                    <m:r>
                      <a:rPr lang="de-DE" sz="1996" i="1">
                        <a:latin typeface="Cambria Math"/>
                      </a:rPr>
                      <m:t>𝑓</m:t>
                    </m:r>
                    <m:r>
                      <a:rPr lang="de-DE" sz="1996" i="1">
                        <a:latin typeface="Cambria Math"/>
                      </a:rPr>
                      <m:t>(</m:t>
                    </m:r>
                    <m:r>
                      <a:rPr lang="de-DE" sz="1996" i="1">
                        <a:latin typeface="Cambria Math"/>
                      </a:rPr>
                      <m:t>𝑥</m:t>
                    </m:r>
                    <m:r>
                      <a:rPr lang="de-DE" sz="1996" i="1">
                        <a:latin typeface="Cambria Math"/>
                      </a:rPr>
                      <m:t>)</m:t>
                    </m:r>
                  </m:oMath>
                </a14:m>
                <a:r>
                  <a:rPr lang="de-DE" sz="1996" dirty="0"/>
                  <a:t> ist eine Streckung oder Stauchung von </a:t>
                </a:r>
                <a:br>
                  <a:rPr lang="de-DE" sz="1996" dirty="0"/>
                </a:br>
                <a14:m>
                  <m:oMath xmlns:m="http://schemas.openxmlformats.org/officeDocument/2006/math">
                    <m:r>
                      <a:rPr lang="de-DE" sz="1996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1996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de-DE" sz="1996" dirty="0"/>
                  <a:t> um den Faktor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/>
                      </a:rPr>
                      <m:t>𝑏</m:t>
                    </m:r>
                  </m:oMath>
                </a14:m>
                <a:r>
                  <a:rPr lang="de-DE" sz="1996" dirty="0"/>
                  <a:t>. Abb.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/>
                      </a:rPr>
                      <m:t>1</m:t>
                    </m:r>
                  </m:oMath>
                </a14:m>
                <a:r>
                  <a:rPr lang="de-DE" sz="1996" dirty="0"/>
                  <a:t> verschiebt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1996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de-DE" sz="1996" dirty="0"/>
                  <a:t> </a:t>
                </a:r>
                <a:br>
                  <a:rPr lang="de-DE" sz="1996" dirty="0"/>
                </a:br>
                <a:r>
                  <a:rPr lang="de-DE" sz="1996" dirty="0"/>
                  <a:t>lediglich in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/>
                      </a:rPr>
                      <m:t>𝑦</m:t>
                    </m:r>
                  </m:oMath>
                </a14:m>
                <a:r>
                  <a:rPr lang="de-DE" sz="1996" dirty="0"/>
                  <a:t>-Richtung, folglich kann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/>
                      </a:rPr>
                      <m:t>𝑏</m:t>
                    </m:r>
                    <m:r>
                      <a:rPr lang="de-DE" sz="1996" i="1">
                        <a:latin typeface="Cambria Math"/>
                      </a:rPr>
                      <m:t>⋅</m:t>
                    </m:r>
                    <m:r>
                      <a:rPr lang="de-DE" sz="1996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1996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de-DE" sz="1996" dirty="0"/>
                  <a:t> </a:t>
                </a:r>
                <a:br>
                  <a:rPr lang="de-DE" sz="1996" dirty="0"/>
                </a:br>
                <a:r>
                  <a:rPr lang="de-DE" sz="1996" dirty="0"/>
                  <a:t>nur noch durch Abb.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/>
                      </a:rPr>
                      <m:t>3</m:t>
                    </m:r>
                  </m:oMath>
                </a14:m>
                <a:r>
                  <a:rPr lang="de-DE" sz="1996" dirty="0"/>
                  <a:t> dargestellt werden. </a:t>
                </a:r>
                <a:br>
                  <a:rPr lang="de-DE" sz="1996" dirty="0"/>
                </a:br>
                <a:r>
                  <a:rPr lang="de-DE" sz="1996" dirty="0"/>
                  <a:t>Dabei wird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1996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de-DE" sz="1996" i="1">
                        <a:latin typeface="Cambria Math"/>
                      </a:rPr>
                      <m:t>=−4</m:t>
                    </m:r>
                  </m:oMath>
                </a14:m>
                <a:r>
                  <a:rPr lang="de-DE" sz="1996" dirty="0"/>
                  <a:t> zu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de-DE" sz="1996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de-DE" sz="1996" i="1">
                        <a:latin typeface="Cambria Math"/>
                      </a:rPr>
                      <m:t>=2</m:t>
                    </m:r>
                  </m:oMath>
                </a14:m>
                <a:r>
                  <a:rPr lang="de-DE" sz="1996" dirty="0"/>
                  <a:t>. </a:t>
                </a:r>
                <a:br>
                  <a:rPr lang="de-DE" sz="1996" dirty="0"/>
                </a:br>
                <a:r>
                  <a:rPr lang="de-DE" sz="1996" dirty="0"/>
                  <a:t>Wegen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de-DE" sz="1996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de-DE" sz="1996" i="1">
                        <a:latin typeface="Cambria Math"/>
                      </a:rPr>
                      <m:t>=</m:t>
                    </m:r>
                    <m:r>
                      <a:rPr lang="de-DE" sz="1996" i="1">
                        <a:latin typeface="Cambria Math"/>
                      </a:rPr>
                      <m:t>𝑏</m:t>
                    </m:r>
                    <m:r>
                      <a:rPr lang="de-DE" sz="1996" i="1">
                        <a:latin typeface="Cambria Math"/>
                      </a:rPr>
                      <m:t>⋅</m:t>
                    </m:r>
                    <m:r>
                      <a:rPr lang="de-DE" sz="1996" i="1">
                        <a:latin typeface="Cambria Math"/>
                      </a:rPr>
                      <m:t>𝑓</m:t>
                    </m:r>
                    <m:r>
                      <a:rPr lang="de-DE" sz="1996" i="1">
                        <a:latin typeface="Cambria Math"/>
                      </a:rPr>
                      <m:t>(1)</m:t>
                    </m:r>
                  </m:oMath>
                </a14:m>
                <a:r>
                  <a:rPr lang="de-DE" sz="1996" dirty="0"/>
                  <a:t> also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/>
                      </a:rPr>
                      <m:t>2=</m:t>
                    </m:r>
                    <m:r>
                      <a:rPr lang="de-DE" sz="1996" i="1">
                        <a:latin typeface="Cambria Math"/>
                      </a:rPr>
                      <m:t>𝑏</m:t>
                    </m:r>
                    <m:r>
                      <a:rPr lang="de-DE" sz="1996" i="1"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de-DE" sz="1996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>
                            <a:latin typeface="Cambria Math"/>
                          </a:rPr>
                          <m:t>−4</m:t>
                        </m:r>
                      </m:e>
                    </m:d>
                  </m:oMath>
                </a14:m>
                <a:r>
                  <a:rPr lang="de-DE" sz="1996" dirty="0"/>
                  <a:t> </a:t>
                </a:r>
                <a:br>
                  <a:rPr lang="de-DE" sz="1996" dirty="0"/>
                </a:br>
                <a:r>
                  <a:rPr lang="de-DE" sz="1996" dirty="0"/>
                  <a:t>folgt 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/>
                      </a:rPr>
                      <m:t>𝑏</m:t>
                    </m:r>
                    <m:r>
                      <a:rPr lang="de-DE" sz="1996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de-DE" sz="1996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996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DE" sz="1996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sz="1996" dirty="0"/>
                  <a:t>.</a:t>
                </a:r>
              </a:p>
              <a:p>
                <a:pPr marL="414726" indent="-414726">
                  <a:buClr>
                    <a:schemeClr val="tx1"/>
                  </a:buClr>
                  <a:buSzPct val="100000"/>
                  <a:buFont typeface="+mj-lt"/>
                  <a:buAutoNum type="alphaLcParenR" startAt="2"/>
                </a:pPr>
                <a:r>
                  <a:rPr lang="de-DE" sz="1996" dirty="0"/>
                  <a:t>Abb.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/>
                      </a:rPr>
                      <m:t>1</m:t>
                    </m:r>
                  </m:oMath>
                </a14:m>
                <a:r>
                  <a:rPr lang="de-DE" sz="1996" dirty="0"/>
                  <a:t> verschiebt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1996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de-DE" sz="1996" dirty="0"/>
                  <a:t> um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/>
                      </a:rPr>
                      <m:t>3</m:t>
                    </m:r>
                  </m:oMath>
                </a14:m>
                <a:r>
                  <a:rPr lang="de-DE" sz="1996" dirty="0"/>
                  <a:t> Einheiten nach oben, </a:t>
                </a:r>
                <a:br>
                  <a:rPr lang="de-DE" sz="1996" dirty="0"/>
                </a:br>
                <a:r>
                  <a:rPr lang="de-DE" sz="1996" dirty="0"/>
                  <a:t>also gilt </a:t>
                </a:r>
                <a14:m>
                  <m:oMath xmlns:m="http://schemas.openxmlformats.org/officeDocument/2006/math">
                    <m:r>
                      <a:rPr lang="de-DE" sz="1996" i="1">
                        <a:latin typeface="Cambria Math"/>
                      </a:rPr>
                      <m:t>𝑘</m:t>
                    </m:r>
                    <m:d>
                      <m:dPr>
                        <m:ctrlPr>
                          <a:rPr lang="de-DE" sz="1996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de-DE" sz="1996" i="1">
                        <a:latin typeface="Cambria Math"/>
                      </a:rPr>
                      <m:t>=</m:t>
                    </m:r>
                    <m:r>
                      <a:rPr lang="de-DE" sz="1996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1996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de-DE" sz="1996" i="1">
                        <a:latin typeface="Cambria Math"/>
                      </a:rPr>
                      <m:t>+3=</m:t>
                    </m:r>
                    <m:sSup>
                      <m:sSupPr>
                        <m:ctrlPr>
                          <a:rPr lang="de-DE" sz="1996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996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de-DE" sz="1996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de-DE" sz="1996" i="1">
                        <a:latin typeface="Cambria Math"/>
                      </a:rPr>
                      <m:t>−3</m:t>
                    </m:r>
                    <m:r>
                      <a:rPr lang="de-DE" sz="1996" i="1">
                        <a:latin typeface="Cambria Math"/>
                      </a:rPr>
                      <m:t>𝑥</m:t>
                    </m:r>
                    <m:r>
                      <a:rPr lang="de-DE" sz="1996" i="1">
                        <a:latin typeface="Cambria Math"/>
                      </a:rPr>
                      <m:t>+1</m:t>
                    </m:r>
                  </m:oMath>
                </a14:m>
                <a:r>
                  <a:rPr lang="de-DE" sz="1996" dirty="0"/>
                  <a:t>.</a:t>
                </a:r>
              </a:p>
            </p:txBody>
          </p:sp>
        </mc:Choice>
        <mc:Fallback xmlns="">
          <p:sp>
            <p:nvSpPr>
              <p:cNvPr id="5" name="Inhaltsplatzhalt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814" t="-8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</a:t>
            </a:r>
            <a:r>
              <a:rPr lang="de-DE" dirty="0" smtClean="0"/>
              <a:t>2012 – Lösung Aufgabe 5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8099145" y="5713522"/>
            <a:ext cx="550151" cy="259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89" dirty="0"/>
              <a:t>Abb. 1</a:t>
            </a:r>
          </a:p>
        </p:txBody>
      </p:sp>
      <p:pic>
        <p:nvPicPr>
          <p:cNvPr id="7" name="Grafik 6" descr="C:\Schulungen\AbiturVorbereitung\Bilder\Abi2012\A5_Abb3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260" y="1730746"/>
            <a:ext cx="1914363" cy="19040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/>
          <p:cNvSpPr txBox="1"/>
          <p:nvPr/>
        </p:nvSpPr>
        <p:spPr>
          <a:xfrm>
            <a:off x="8139070" y="3394541"/>
            <a:ext cx="550151" cy="259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89" dirty="0"/>
              <a:t>Abb. 3</a:t>
            </a:r>
          </a:p>
        </p:txBody>
      </p:sp>
    </p:spTree>
    <p:extLst>
      <p:ext uri="{BB962C8B-B14F-4D97-AF65-F5344CB8AC3E}">
        <p14:creationId xmlns:p14="http://schemas.microsoft.com/office/powerpoint/2010/main" val="421950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z="1996" b="1" dirty="0">
                    <a:solidFill>
                      <a:srgbClr val="000000"/>
                    </a:solidFill>
                    <a:latin typeface="Calibri" pitchFamily="34" charset="0"/>
                    <a:ea typeface="F52"/>
                    <a:cs typeface="Calibri" pitchFamily="34" charset="0"/>
                  </a:rPr>
                  <a:t>Aufgabe 5:</a:t>
                </a:r>
                <a:endParaRPr lang="de-DE" sz="1996" dirty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de-DE" sz="1996" dirty="0">
                    <a:solidFill>
                      <a:srgbClr val="000000"/>
                    </a:solidFill>
                    <a:latin typeface="Calibri" pitchFamily="34" charset="0"/>
                    <a:ea typeface="F17"/>
                    <a:cs typeface="Calibri" pitchFamily="34" charset="0"/>
                  </a:rPr>
                  <a:t>Die Abbildung zeigt das Schaubild einer </a:t>
                </a:r>
                <a:br>
                  <a:rPr lang="de-DE" sz="1996" dirty="0">
                    <a:solidFill>
                      <a:srgbClr val="000000"/>
                    </a:solidFill>
                    <a:latin typeface="Calibri" pitchFamily="34" charset="0"/>
                    <a:ea typeface="F17"/>
                    <a:cs typeface="Calibri" pitchFamily="34" charset="0"/>
                  </a:rPr>
                </a:br>
                <a:r>
                  <a:rPr lang="de-DE" sz="1996" dirty="0">
                    <a:solidFill>
                      <a:srgbClr val="000000"/>
                    </a:solidFill>
                    <a:latin typeface="Calibri" pitchFamily="34" charset="0"/>
                    <a:ea typeface="F17"/>
                    <a:cs typeface="Calibri" pitchFamily="34" charset="0"/>
                  </a:rPr>
                  <a:t>Funktion </a:t>
                </a:r>
                <a14:m>
                  <m:oMath xmlns:m="http://schemas.openxmlformats.org/officeDocument/2006/math"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  <a:ea typeface="CMMI10"/>
                        <a:cs typeface="Calibri" pitchFamily="34" charset="0"/>
                      </a:rPr>
                      <m:t>𝑓</m:t>
                    </m:r>
                  </m:oMath>
                </a14:m>
                <a:r>
                  <a:rPr lang="de-DE" sz="1996" dirty="0">
                    <a:solidFill>
                      <a:srgbClr val="000000"/>
                    </a:solidFill>
                    <a:latin typeface="Calibri" pitchFamily="34" charset="0"/>
                    <a:ea typeface="F17"/>
                    <a:cs typeface="Calibri" pitchFamily="34" charset="0"/>
                  </a:rPr>
                  <a:t>.</a:t>
                </a:r>
                <a:endParaRPr lang="de-DE" sz="1996" dirty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1996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MMI10"/>
                        <a:cs typeface="Calibri" pitchFamily="34" charset="0"/>
                      </a:rPr>
                      <m:t>𝐹</m:t>
                    </m:r>
                  </m:oMath>
                </a14:m>
                <a:r>
                  <a:rPr lang="de-DE" sz="1996" dirty="0">
                    <a:solidFill>
                      <a:srgbClr val="000000"/>
                    </a:solidFill>
                    <a:latin typeface="Calibri" pitchFamily="34" charset="0"/>
                    <a:ea typeface="CMMI10"/>
                    <a:cs typeface="Calibri" pitchFamily="34" charset="0"/>
                  </a:rPr>
                  <a:t> </a:t>
                </a:r>
                <a:r>
                  <a:rPr lang="de-DE" sz="1996" dirty="0">
                    <a:solidFill>
                      <a:srgbClr val="000000"/>
                    </a:solidFill>
                    <a:latin typeface="Calibri" pitchFamily="34" charset="0"/>
                    <a:ea typeface="F17"/>
                    <a:cs typeface="Calibri" pitchFamily="34" charset="0"/>
                  </a:rPr>
                  <a:t>ist eine Stammfunktion von </a:t>
                </a:r>
                <a14:m>
                  <m:oMath xmlns:m="http://schemas.openxmlformats.org/officeDocument/2006/math"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  <a:ea typeface="CMMI10"/>
                        <a:cs typeface="Calibri" pitchFamily="34" charset="0"/>
                      </a:rPr>
                      <m:t>𝑓</m:t>
                    </m:r>
                  </m:oMath>
                </a14:m>
                <a:r>
                  <a:rPr lang="de-DE" sz="1996" dirty="0">
                    <a:solidFill>
                      <a:srgbClr val="000000"/>
                    </a:solidFill>
                    <a:latin typeface="Calibri" pitchFamily="34" charset="0"/>
                    <a:ea typeface="F17"/>
                    <a:cs typeface="Calibri" pitchFamily="34" charset="0"/>
                  </a:rPr>
                  <a:t>.</a:t>
                </a:r>
                <a:endParaRPr lang="de-DE" sz="1996" dirty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de-DE" sz="1996" dirty="0">
                    <a:solidFill>
                      <a:srgbClr val="000000"/>
                    </a:solidFill>
                    <a:latin typeface="Calibri" pitchFamily="34" charset="0"/>
                    <a:ea typeface="F17"/>
                    <a:cs typeface="Calibri" pitchFamily="34" charset="0"/>
                  </a:rPr>
                  <a:t>Begründen Sie, dass folgende Aussagen </a:t>
                </a:r>
                <a:br>
                  <a:rPr lang="de-DE" sz="1996" dirty="0">
                    <a:solidFill>
                      <a:srgbClr val="000000"/>
                    </a:solidFill>
                    <a:latin typeface="Calibri" pitchFamily="34" charset="0"/>
                    <a:ea typeface="F17"/>
                    <a:cs typeface="Calibri" pitchFamily="34" charset="0"/>
                  </a:rPr>
                </a:br>
                <a:r>
                  <a:rPr lang="de-DE" sz="1996" dirty="0">
                    <a:solidFill>
                      <a:srgbClr val="000000"/>
                    </a:solidFill>
                    <a:latin typeface="Calibri" pitchFamily="34" charset="0"/>
                    <a:ea typeface="F17"/>
                    <a:cs typeface="Calibri" pitchFamily="34" charset="0"/>
                  </a:rPr>
                  <a:t>wahr sind:</a:t>
                </a:r>
                <a:endParaRPr lang="de-DE" sz="1996" dirty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spcBef>
                    <a:spcPts val="0"/>
                  </a:spcBef>
                  <a:buClrTx/>
                  <a:buSzPct val="100000"/>
                  <a:buNone/>
                </a:pPr>
                <a:r>
                  <a:rPr lang="de-DE" sz="1996" dirty="0">
                    <a:solidFill>
                      <a:srgbClr val="000000"/>
                    </a:solidFill>
                    <a:ea typeface="CMMI10"/>
                    <a:cs typeface="Calibri" pitchFamily="34" charset="0"/>
                  </a:rPr>
                  <a:t>(1) </a:t>
                </a:r>
                <a14:m>
                  <m:oMath xmlns:m="http://schemas.openxmlformats.org/officeDocument/2006/math"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  <a:ea typeface="CMMI10"/>
                        <a:cs typeface="Calibri" pitchFamily="34" charset="0"/>
                      </a:rPr>
                      <m:t>𝐹</m:t>
                    </m:r>
                  </m:oMath>
                </a14:m>
                <a:r>
                  <a:rPr lang="de-DE" sz="1996" dirty="0">
                    <a:solidFill>
                      <a:srgbClr val="000000"/>
                    </a:solidFill>
                    <a:latin typeface="Calibri" pitchFamily="34" charset="0"/>
                    <a:ea typeface="CMMI10"/>
                    <a:cs typeface="Calibri" pitchFamily="34" charset="0"/>
                  </a:rPr>
                  <a:t> </a:t>
                </a:r>
                <a:r>
                  <a:rPr lang="de-DE" sz="1996" dirty="0">
                    <a:solidFill>
                      <a:srgbClr val="000000"/>
                    </a:solidFill>
                    <a:latin typeface="Calibri" pitchFamily="34" charset="0"/>
                    <a:ea typeface="F17"/>
                    <a:cs typeface="Calibri" pitchFamily="34" charset="0"/>
                  </a:rPr>
                  <a:t>ist im Bereich </a:t>
                </a:r>
                <a14:m>
                  <m:oMath xmlns:m="http://schemas.openxmlformats.org/officeDocument/2006/math"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  <a:ea typeface="F17"/>
                        <a:cs typeface="Calibri" pitchFamily="34" charset="0"/>
                      </a:rPr>
                      <m:t>−</m:t>
                    </m:r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  <a:ea typeface="CMR10"/>
                        <a:cs typeface="Calibri" pitchFamily="34" charset="0"/>
                      </a:rPr>
                      <m:t>3</m:t>
                    </m:r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  <a:ea typeface="Verdana"/>
                        <a:cs typeface="Calibri" pitchFamily="34" charset="0"/>
                      </a:rPr>
                      <m:t>≤</m:t>
                    </m:r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  <a:ea typeface="CMMI10"/>
                        <a:cs typeface="Calibri" pitchFamily="34" charset="0"/>
                      </a:rPr>
                      <m:t>𝑥</m:t>
                    </m:r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  <a:ea typeface="Verdana"/>
                        <a:cs typeface="Calibri" pitchFamily="34" charset="0"/>
                      </a:rPr>
                      <m:t>≤</m:t>
                    </m:r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  <a:ea typeface="CMR10"/>
                        <a:cs typeface="Calibri" pitchFamily="34" charset="0"/>
                      </a:rPr>
                      <m:t>1</m:t>
                    </m:r>
                  </m:oMath>
                </a14:m>
                <a:r>
                  <a:rPr lang="de-DE" sz="1996" dirty="0">
                    <a:solidFill>
                      <a:srgbClr val="000000"/>
                    </a:solidFill>
                    <a:latin typeface="Calibri" pitchFamily="34" charset="0"/>
                    <a:ea typeface="CMR10"/>
                    <a:cs typeface="Calibri" pitchFamily="34" charset="0"/>
                  </a:rPr>
                  <a:t> </a:t>
                </a:r>
                <a:r>
                  <a:rPr lang="de-DE" sz="1996" dirty="0">
                    <a:solidFill>
                      <a:srgbClr val="000000"/>
                    </a:solidFill>
                    <a:latin typeface="Calibri" pitchFamily="34" charset="0"/>
                    <a:ea typeface="F17"/>
                    <a:cs typeface="Calibri" pitchFamily="34" charset="0"/>
                  </a:rPr>
                  <a:t>monoton </a:t>
                </a:r>
                <a:br>
                  <a:rPr lang="de-DE" sz="1996" dirty="0">
                    <a:solidFill>
                      <a:srgbClr val="000000"/>
                    </a:solidFill>
                    <a:latin typeface="Calibri" pitchFamily="34" charset="0"/>
                    <a:ea typeface="F17"/>
                    <a:cs typeface="Calibri" pitchFamily="34" charset="0"/>
                  </a:rPr>
                </a:br>
                <a:r>
                  <a:rPr lang="de-DE" sz="1996" dirty="0">
                    <a:solidFill>
                      <a:srgbClr val="000000"/>
                    </a:solidFill>
                    <a:latin typeface="Calibri" pitchFamily="34" charset="0"/>
                    <a:ea typeface="F17"/>
                    <a:cs typeface="Calibri" pitchFamily="34" charset="0"/>
                  </a:rPr>
                  <a:t>      wachsend.</a:t>
                </a:r>
                <a:endParaRPr lang="de-DE" sz="1996" dirty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spcBef>
                    <a:spcPts val="0"/>
                  </a:spcBef>
                  <a:buClrTx/>
                  <a:buSzPct val="100000"/>
                  <a:buNone/>
                </a:pPr>
                <a:r>
                  <a:rPr lang="de-DE" sz="1996" dirty="0">
                    <a:solidFill>
                      <a:srgbClr val="000000"/>
                    </a:solidFill>
                    <a:ea typeface="CMMI10"/>
                    <a:cs typeface="Calibri" pitchFamily="34" charset="0"/>
                  </a:rPr>
                  <a:t>(2) </a:t>
                </a:r>
                <a14:m>
                  <m:oMath xmlns:m="http://schemas.openxmlformats.org/officeDocument/2006/math"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  <a:ea typeface="CMMI10"/>
                        <a:cs typeface="Calibri" pitchFamily="34" charset="0"/>
                      </a:rPr>
                      <m:t>𝑓</m:t>
                    </m:r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  <a:ea typeface="CMMI10"/>
                        <a:cs typeface="Calibri" pitchFamily="34" charset="0"/>
                      </a:rPr>
                      <m:t>′</m:t>
                    </m:r>
                  </m:oMath>
                </a14:m>
                <a:r>
                  <a:rPr lang="de-DE" sz="1996" dirty="0">
                    <a:solidFill>
                      <a:srgbClr val="000000"/>
                    </a:solidFill>
                    <a:latin typeface="Calibri" pitchFamily="34" charset="0"/>
                    <a:ea typeface="CMSY7"/>
                    <a:cs typeface="Calibri" pitchFamily="34" charset="0"/>
                  </a:rPr>
                  <a:t> </a:t>
                </a:r>
                <a:r>
                  <a:rPr lang="de-DE" sz="1996" dirty="0">
                    <a:solidFill>
                      <a:srgbClr val="000000"/>
                    </a:solidFill>
                    <a:latin typeface="Calibri" pitchFamily="34" charset="0"/>
                    <a:ea typeface="F17"/>
                    <a:cs typeface="Calibri" pitchFamily="34" charset="0"/>
                  </a:rPr>
                  <a:t>hat im Bereich </a:t>
                </a:r>
                <a14:m>
                  <m:oMath xmlns:m="http://schemas.openxmlformats.org/officeDocument/2006/math"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  <a:ea typeface="CMSY10"/>
                        <a:cs typeface="Calibri" pitchFamily="34" charset="0"/>
                      </a:rPr>
                      <m:t>−</m:t>
                    </m:r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  <a:ea typeface="CMR10"/>
                        <a:cs typeface="Calibri" pitchFamily="34" charset="0"/>
                      </a:rPr>
                      <m:t>3</m:t>
                    </m:r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  <a:ea typeface="CMMI10"/>
                        <a:cs typeface="Calibri" pitchFamily="34" charset="0"/>
                      </a:rPr>
                      <m:t>,</m:t>
                    </m:r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  <a:ea typeface="CMR10"/>
                        <a:cs typeface="Calibri" pitchFamily="34" charset="0"/>
                      </a:rPr>
                      <m:t>5</m:t>
                    </m:r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  <a:ea typeface="Verdana"/>
                        <a:cs typeface="Calibri" pitchFamily="34" charset="0"/>
                      </a:rPr>
                      <m:t>≤</m:t>
                    </m:r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  <a:ea typeface="CMMI10"/>
                        <a:cs typeface="Calibri" pitchFamily="34" charset="0"/>
                      </a:rPr>
                      <m:t>𝑥</m:t>
                    </m:r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  <a:ea typeface="Verdana"/>
                        <a:cs typeface="Calibri" pitchFamily="34" charset="0"/>
                      </a:rPr>
                      <m:t>≤</m:t>
                    </m:r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  <a:ea typeface="CMR10"/>
                        <a:cs typeface="Calibri" pitchFamily="34" charset="0"/>
                      </a:rPr>
                      <m:t>3</m:t>
                    </m:r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  <a:ea typeface="CMMI10"/>
                        <a:cs typeface="Calibri" pitchFamily="34" charset="0"/>
                      </a:rPr>
                      <m:t>,</m:t>
                    </m:r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  <a:ea typeface="CMR10"/>
                        <a:cs typeface="Calibri" pitchFamily="34" charset="0"/>
                      </a:rPr>
                      <m:t>5</m:t>
                    </m:r>
                  </m:oMath>
                </a14:m>
                <a:r>
                  <a:rPr lang="de-DE" sz="1996" dirty="0">
                    <a:solidFill>
                      <a:srgbClr val="000000"/>
                    </a:solidFill>
                    <a:latin typeface="Calibri" pitchFamily="34" charset="0"/>
                    <a:ea typeface="CMR10"/>
                    <a:cs typeface="Calibri" pitchFamily="34" charset="0"/>
                  </a:rPr>
                  <a:t> </a:t>
                </a:r>
                <a:r>
                  <a:rPr lang="de-DE" sz="1996" dirty="0">
                    <a:solidFill>
                      <a:srgbClr val="000000"/>
                    </a:solidFill>
                    <a:latin typeface="Calibri" pitchFamily="34" charset="0"/>
                    <a:ea typeface="F17"/>
                    <a:cs typeface="Calibri" pitchFamily="34" charset="0"/>
                  </a:rPr>
                  <a:t>drei </a:t>
                </a:r>
                <a:br>
                  <a:rPr lang="de-DE" sz="1996" dirty="0">
                    <a:solidFill>
                      <a:srgbClr val="000000"/>
                    </a:solidFill>
                    <a:latin typeface="Calibri" pitchFamily="34" charset="0"/>
                    <a:ea typeface="F17"/>
                    <a:cs typeface="Calibri" pitchFamily="34" charset="0"/>
                  </a:rPr>
                </a:br>
                <a:r>
                  <a:rPr lang="de-DE" sz="1996" dirty="0">
                    <a:solidFill>
                      <a:srgbClr val="000000"/>
                    </a:solidFill>
                    <a:latin typeface="Calibri" pitchFamily="34" charset="0"/>
                    <a:ea typeface="F17"/>
                    <a:cs typeface="Calibri" pitchFamily="34" charset="0"/>
                  </a:rPr>
                  <a:t>     Nullstellen.</a:t>
                </a:r>
              </a:p>
              <a:p>
                <a:pPr marL="0" indent="0">
                  <a:spcBef>
                    <a:spcPts val="0"/>
                  </a:spcBef>
                  <a:buClrTx/>
                  <a:buSzPct val="100000"/>
                  <a:buNone/>
                </a:pPr>
                <a:r>
                  <a:rPr lang="de-DE" sz="1996" dirty="0">
                    <a:solidFill>
                      <a:srgbClr val="000000"/>
                    </a:solidFill>
                    <a:cs typeface="Calibri" pitchFamily="34" charset="0"/>
                  </a:rPr>
                  <a:t>(3)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de-DE" sz="1996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1996" i="1" dirty="0">
                            <a:solidFill>
                              <a:srgbClr val="000000"/>
                            </a:solidFill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  <m:sup>
                        <m:r>
                          <a:rPr lang="de-DE" sz="1996" i="1" dirty="0">
                            <a:solidFill>
                              <a:srgbClr val="000000"/>
                            </a:solidFill>
                            <a:latin typeface="Cambria Math"/>
                            <a:cs typeface="Calibri" pitchFamily="34" charset="0"/>
                          </a:rPr>
                          <m:t>3</m:t>
                        </m:r>
                      </m:sup>
                      <m:e>
                        <m:r>
                          <a:rPr lang="de-DE" sz="1996" i="1" dirty="0">
                            <a:solidFill>
                              <a:srgbClr val="000000"/>
                            </a:solidFill>
                            <a:latin typeface="Cambria Math"/>
                            <a:ea typeface="CMSY7"/>
                            <a:cs typeface="Calibri" pitchFamily="34" charset="0"/>
                          </a:rPr>
                          <m:t>𝑓</m:t>
                        </m:r>
                        <m:r>
                          <a:rPr lang="de-DE" sz="1996" i="1" dirty="0">
                            <a:solidFill>
                              <a:srgbClr val="000000"/>
                            </a:solidFill>
                            <a:latin typeface="Cambria Math"/>
                            <a:ea typeface="CMSY7"/>
                            <a:cs typeface="Calibri" pitchFamily="34" charset="0"/>
                          </a:rPr>
                          <m:t>′(</m:t>
                        </m:r>
                        <m:r>
                          <a:rPr lang="de-DE" sz="1996" i="1" dirty="0">
                            <a:solidFill>
                              <a:srgbClr val="000000"/>
                            </a:solidFill>
                            <a:latin typeface="Cambria Math"/>
                            <a:ea typeface="CMMI10"/>
                            <a:cs typeface="Calibri" pitchFamily="34" charset="0"/>
                          </a:rPr>
                          <m:t>𝑥</m:t>
                        </m:r>
                        <m:r>
                          <a:rPr lang="de-DE" sz="1996" i="1" dirty="0">
                            <a:solidFill>
                              <a:srgbClr val="000000"/>
                            </a:solidFill>
                            <a:latin typeface="Cambria Math"/>
                            <a:ea typeface="CMR10"/>
                            <a:cs typeface="Calibri" pitchFamily="34" charset="0"/>
                          </a:rPr>
                          <m:t>)</m:t>
                        </m:r>
                        <m:r>
                          <a:rPr lang="de-DE" sz="1996" i="1" dirty="0">
                            <a:solidFill>
                              <a:srgbClr val="000000"/>
                            </a:solidFill>
                            <a:latin typeface="Cambria Math"/>
                            <a:ea typeface="CMMI10"/>
                            <a:cs typeface="Calibri" pitchFamily="34" charset="0"/>
                          </a:rPr>
                          <m:t>𝑑𝑥</m:t>
                        </m:r>
                      </m:e>
                    </m:nary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  <a:ea typeface="CMMI10"/>
                        <a:cs typeface="Calibri" pitchFamily="34" charset="0"/>
                      </a:rPr>
                      <m:t> </m:t>
                    </m:r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  <a:ea typeface="CMR10"/>
                        <a:cs typeface="Calibri" pitchFamily="34" charset="0"/>
                      </a:rPr>
                      <m:t>= −1</m:t>
                    </m:r>
                  </m:oMath>
                </a14:m>
                <a:endParaRPr lang="de-DE" sz="1996" dirty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spcBef>
                    <a:spcPts val="0"/>
                  </a:spcBef>
                  <a:buClrTx/>
                  <a:buSzPct val="100000"/>
                  <a:buNone/>
                </a:pPr>
                <a:r>
                  <a:rPr lang="de-DE" sz="1996" dirty="0">
                    <a:solidFill>
                      <a:srgbClr val="000000"/>
                    </a:solidFill>
                    <a:ea typeface="CMMI10"/>
                    <a:cs typeface="Calibri" pitchFamily="34" charset="0"/>
                  </a:rPr>
                  <a:t>(4) </a:t>
                </a:r>
                <a14:m>
                  <m:oMath xmlns:m="http://schemas.openxmlformats.org/officeDocument/2006/math"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  <a:ea typeface="CMMI10"/>
                        <a:cs typeface="Calibri" pitchFamily="34" charset="0"/>
                      </a:rPr>
                      <m:t>𝑂</m:t>
                    </m:r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  <a:ea typeface="CMR10"/>
                        <a:cs typeface="Calibri" pitchFamily="34" charset="0"/>
                      </a:rPr>
                      <m:t>(0</m:t>
                    </m:r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  <a:ea typeface="CMSY10"/>
                        <a:cs typeface="Calibri" pitchFamily="34" charset="0"/>
                      </a:rPr>
                      <m:t>|</m:t>
                    </m:r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  <a:ea typeface="CMR10"/>
                        <a:cs typeface="Calibri" pitchFamily="34" charset="0"/>
                      </a:rPr>
                      <m:t>0)</m:t>
                    </m:r>
                  </m:oMath>
                </a14:m>
                <a:r>
                  <a:rPr lang="de-DE" sz="1996" dirty="0">
                    <a:solidFill>
                      <a:srgbClr val="000000"/>
                    </a:solidFill>
                    <a:latin typeface="Calibri" pitchFamily="34" charset="0"/>
                    <a:ea typeface="CMR10"/>
                    <a:cs typeface="Calibri" pitchFamily="34" charset="0"/>
                  </a:rPr>
                  <a:t> </a:t>
                </a:r>
                <a:r>
                  <a:rPr lang="de-DE" sz="1996" dirty="0">
                    <a:solidFill>
                      <a:srgbClr val="000000"/>
                    </a:solidFill>
                    <a:latin typeface="Calibri" pitchFamily="34" charset="0"/>
                    <a:ea typeface="F17"/>
                    <a:cs typeface="Calibri" pitchFamily="34" charset="0"/>
                  </a:rPr>
                  <a:t>ist Hochpunkt des Schaubilds von </a:t>
                </a:r>
                <a14:m>
                  <m:oMath xmlns:m="http://schemas.openxmlformats.org/officeDocument/2006/math">
                    <m:r>
                      <a:rPr lang="de-DE" sz="1996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MMI10"/>
                        <a:cs typeface="Calibri" pitchFamily="34" charset="0"/>
                      </a:rPr>
                      <m:t>𝑓</m:t>
                    </m:r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MSY7"/>
                        <a:cs typeface="Calibri" pitchFamily="34" charset="0"/>
                      </a:rPr>
                      <m:t>′</m:t>
                    </m:r>
                  </m:oMath>
                </a14:m>
                <a:r>
                  <a:rPr lang="de-DE" sz="1996" dirty="0">
                    <a:solidFill>
                      <a:srgbClr val="000000"/>
                    </a:solidFill>
                    <a:latin typeface="Calibri" pitchFamily="34" charset="0"/>
                    <a:ea typeface="F17"/>
                    <a:cs typeface="Calibri" pitchFamily="34" charset="0"/>
                  </a:rPr>
                  <a:t>.</a:t>
                </a:r>
                <a:endParaRPr lang="de-DE" sz="1996" dirty="0" smtClean="0">
                  <a:solidFill>
                    <a:srgbClr val="000000"/>
                  </a:solidFill>
                  <a:latin typeface="Calibri" pitchFamily="34" charset="0"/>
                  <a:ea typeface="F17"/>
                  <a:cs typeface="Calibri" pitchFamily="34" charset="0"/>
                </a:endParaRPr>
              </a:p>
              <a:p>
                <a:pPr marL="0" indent="0">
                  <a:spcBef>
                    <a:spcPts val="0"/>
                  </a:spcBef>
                  <a:buClrTx/>
                  <a:buSzPct val="100000"/>
                  <a:buNone/>
                </a:pPr>
                <a:r>
                  <a:rPr lang="de-DE" sz="1996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 								(5 VP)</a:t>
                </a:r>
                <a:endParaRPr lang="de-DE" sz="1996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Inhaltsplatzhalt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23" t="-814" r="-374" b="-6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Grafik 61"/>
          <p:cNvPicPr/>
          <p:nvPr/>
        </p:nvPicPr>
        <p:blipFill>
          <a:blip r:embed="rId3"/>
          <a:stretch>
            <a:fillRect/>
          </a:stretch>
        </p:blipFill>
        <p:spPr>
          <a:xfrm>
            <a:off x="5287680" y="2057333"/>
            <a:ext cx="3464640" cy="302400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2011</a:t>
            </a:r>
          </a:p>
        </p:txBody>
      </p:sp>
    </p:spTree>
    <p:extLst>
      <p:ext uri="{BB962C8B-B14F-4D97-AF65-F5344CB8AC3E}">
        <p14:creationId xmlns:p14="http://schemas.microsoft.com/office/powerpoint/2010/main" val="41817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414726" indent="-414726">
                  <a:spcBef>
                    <a:spcPts val="1200"/>
                  </a:spcBef>
                  <a:buClr>
                    <a:schemeClr val="tx1"/>
                  </a:buClr>
                  <a:buSzPct val="100000"/>
                  <a:buAutoNum type="arabicParenBoth"/>
                </a:pPr>
                <a:r>
                  <a:rPr lang="de-DE" sz="1996" dirty="0" smtClean="0">
                    <a:latin typeface="Calibri" pitchFamily="34" charset="0"/>
                    <a:ea typeface="F17"/>
                    <a:cs typeface="Calibri" pitchFamily="34" charset="0"/>
                  </a:rPr>
                  <a:t>Wegen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  <a:ea typeface="CMMI10"/>
                        <a:cs typeface="Calibri" pitchFamily="34" charset="0"/>
                      </a:rPr>
                      <m:t>𝑓</m:t>
                    </m:r>
                    <m:r>
                      <a:rPr lang="de-DE" sz="1996" i="1" dirty="0">
                        <a:latin typeface="Cambria Math"/>
                        <a:ea typeface="CMR10"/>
                        <a:cs typeface="Calibri" pitchFamily="34" charset="0"/>
                      </a:rPr>
                      <m:t>(</m:t>
                    </m:r>
                    <m:r>
                      <a:rPr lang="de-DE" sz="1996" i="1" dirty="0">
                        <a:latin typeface="Cambria Math"/>
                        <a:ea typeface="CMMI10"/>
                        <a:cs typeface="Calibri" pitchFamily="34" charset="0"/>
                      </a:rPr>
                      <m:t>𝑥</m:t>
                    </m:r>
                    <m:r>
                      <a:rPr lang="de-DE" sz="1996" i="1" dirty="0">
                        <a:latin typeface="Cambria Math"/>
                        <a:ea typeface="CMR10"/>
                        <a:cs typeface="Calibri" pitchFamily="34" charset="0"/>
                      </a:rPr>
                      <m:t>)=</m:t>
                    </m:r>
                    <m:r>
                      <a:rPr lang="de-DE" sz="1996" i="1" dirty="0">
                        <a:latin typeface="Cambria Math"/>
                        <a:ea typeface="CMMI10"/>
                        <a:cs typeface="Calibri" pitchFamily="34" charset="0"/>
                      </a:rPr>
                      <m:t>𝐹</m:t>
                    </m:r>
                    <m:r>
                      <a:rPr lang="de-DE" sz="1996" i="1" dirty="0">
                        <a:latin typeface="Cambria Math"/>
                        <a:ea typeface="CMSY7"/>
                        <a:cs typeface="Calibri" pitchFamily="34" charset="0"/>
                      </a:rPr>
                      <m:t>′</m:t>
                    </m:r>
                    <m:r>
                      <a:rPr lang="de-DE" sz="1996" i="1" dirty="0">
                        <a:latin typeface="Cambria Math"/>
                        <a:ea typeface="CMR10"/>
                        <a:cs typeface="Calibri" pitchFamily="34" charset="0"/>
                      </a:rPr>
                      <m:t>(</m:t>
                    </m:r>
                    <m:r>
                      <a:rPr lang="de-DE" sz="1996" i="1" dirty="0">
                        <a:latin typeface="Cambria Math"/>
                        <a:ea typeface="CMMI10"/>
                        <a:cs typeface="Calibri" pitchFamily="34" charset="0"/>
                      </a:rPr>
                      <m:t>𝑥</m:t>
                    </m:r>
                    <m:r>
                      <a:rPr lang="de-DE" sz="1996" i="1" dirty="0">
                        <a:latin typeface="Cambria Math"/>
                        <a:ea typeface="CMR10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de-DE" sz="1996" dirty="0">
                    <a:latin typeface="Calibri" pitchFamily="34" charset="0"/>
                    <a:ea typeface="CMR10"/>
                    <a:cs typeface="Calibri" pitchFamily="34" charset="0"/>
                  </a:rPr>
                  <a:t> </a:t>
                </a:r>
                <a:r>
                  <a:rPr lang="de-DE" sz="1996" dirty="0">
                    <a:latin typeface="Calibri" pitchFamily="34" charset="0"/>
                    <a:ea typeface="F17"/>
                    <a:cs typeface="Calibri" pitchFamily="34" charset="0"/>
                  </a:rPr>
                  <a:t>gibt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  <a:ea typeface="CMMI10"/>
                        <a:cs typeface="Calibri" pitchFamily="34" charset="0"/>
                      </a:rPr>
                      <m:t>𝑓</m:t>
                    </m:r>
                  </m:oMath>
                </a14:m>
                <a:r>
                  <a:rPr lang="de-DE" sz="1996" dirty="0">
                    <a:latin typeface="Calibri" pitchFamily="34" charset="0"/>
                    <a:ea typeface="CMMI10"/>
                    <a:cs typeface="Calibri" pitchFamily="34" charset="0"/>
                  </a:rPr>
                  <a:t> </a:t>
                </a:r>
                <a:r>
                  <a:rPr lang="de-DE" sz="1996" dirty="0">
                    <a:latin typeface="Calibri" pitchFamily="34" charset="0"/>
                    <a:ea typeface="F17"/>
                    <a:cs typeface="Calibri" pitchFamily="34" charset="0"/>
                  </a:rPr>
                  <a:t>die Steigung von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  <a:ea typeface="CMMI10"/>
                        <a:cs typeface="Calibri" pitchFamily="34" charset="0"/>
                      </a:rPr>
                      <m:t>𝐹</m:t>
                    </m:r>
                  </m:oMath>
                </a14:m>
                <a:r>
                  <a:rPr lang="de-DE" sz="1996" dirty="0">
                    <a:latin typeface="Calibri" pitchFamily="34" charset="0"/>
                    <a:ea typeface="CMMI10"/>
                    <a:cs typeface="Calibri" pitchFamily="34" charset="0"/>
                  </a:rPr>
                  <a:t> </a:t>
                </a:r>
                <a:r>
                  <a:rPr lang="de-DE" sz="1996" dirty="0">
                    <a:latin typeface="Calibri" pitchFamily="34" charset="0"/>
                    <a:ea typeface="F17"/>
                    <a:cs typeface="Calibri" pitchFamily="34" charset="0"/>
                  </a:rPr>
                  <a:t>wieder. In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  <a:ea typeface="CMSY10"/>
                        <a:cs typeface="Calibri" pitchFamily="34" charset="0"/>
                      </a:rPr>
                      <m:t>−</m:t>
                    </m:r>
                    <m:r>
                      <a:rPr lang="de-DE" sz="1996" i="1" dirty="0">
                        <a:latin typeface="Cambria Math"/>
                        <a:ea typeface="CMR10"/>
                        <a:cs typeface="Calibri" pitchFamily="34" charset="0"/>
                      </a:rPr>
                      <m:t>3</m:t>
                    </m:r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  <a:ea typeface="Verdana"/>
                        <a:cs typeface="Calibri" pitchFamily="34" charset="0"/>
                      </a:rPr>
                      <m:t>≤</m:t>
                    </m:r>
                    <m:r>
                      <a:rPr lang="de-DE" sz="1996" i="1" dirty="0">
                        <a:latin typeface="Cambria Math"/>
                        <a:ea typeface="CMMI10"/>
                        <a:cs typeface="Calibri" pitchFamily="34" charset="0"/>
                      </a:rPr>
                      <m:t>𝑥</m:t>
                    </m:r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  <a:ea typeface="Verdana"/>
                        <a:cs typeface="Calibri" pitchFamily="34" charset="0"/>
                      </a:rPr>
                      <m:t>≤1</m:t>
                    </m:r>
                  </m:oMath>
                </a14:m>
                <a:r>
                  <a:rPr lang="de-DE" sz="1996" dirty="0">
                    <a:latin typeface="Calibri" pitchFamily="34" charset="0"/>
                    <a:ea typeface="CMR10"/>
                    <a:cs typeface="Calibri" pitchFamily="34" charset="0"/>
                  </a:rPr>
                  <a:t> </a:t>
                </a:r>
                <a:r>
                  <a:rPr lang="de-DE" sz="1996" dirty="0">
                    <a:latin typeface="Calibri" pitchFamily="34" charset="0"/>
                    <a:ea typeface="F17"/>
                    <a:cs typeface="Calibri" pitchFamily="34" charset="0"/>
                  </a:rPr>
                  <a:t>ist</a:t>
                </a:r>
                <a:br>
                  <a:rPr lang="de-DE" sz="1996" dirty="0">
                    <a:latin typeface="Calibri" pitchFamily="34" charset="0"/>
                    <a:ea typeface="F17"/>
                    <a:cs typeface="Calibri" pitchFamily="34" charset="0"/>
                  </a:rPr>
                </a:b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  <a:ea typeface="CMMI10"/>
                        <a:cs typeface="Calibri" pitchFamily="34" charset="0"/>
                      </a:rPr>
                      <m:t>𝑓</m:t>
                    </m:r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  <a:ea typeface="Verdana"/>
                        <a:cs typeface="Calibri" pitchFamily="34" charset="0"/>
                      </a:rPr>
                      <m:t>≥</m:t>
                    </m:r>
                    <m:r>
                      <a:rPr lang="de-DE" sz="1996" i="1" dirty="0">
                        <a:latin typeface="Cambria Math"/>
                        <a:ea typeface="CMR10"/>
                        <a:cs typeface="Calibri" pitchFamily="34" charset="0"/>
                      </a:rPr>
                      <m:t>0</m:t>
                    </m:r>
                  </m:oMath>
                </a14:m>
                <a:r>
                  <a:rPr lang="de-DE" sz="1996" dirty="0">
                    <a:latin typeface="Calibri" pitchFamily="34" charset="0"/>
                    <a:ea typeface="F17"/>
                    <a:cs typeface="Calibri" pitchFamily="34" charset="0"/>
                  </a:rPr>
                  <a:t>, also ist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  <a:ea typeface="CMMI10"/>
                        <a:cs typeface="Calibri" pitchFamily="34" charset="0"/>
                      </a:rPr>
                      <m:t>𝐹</m:t>
                    </m:r>
                  </m:oMath>
                </a14:m>
                <a:r>
                  <a:rPr lang="de-DE" sz="1996" dirty="0">
                    <a:latin typeface="Calibri" pitchFamily="34" charset="0"/>
                    <a:ea typeface="CMMI10"/>
                    <a:cs typeface="Calibri" pitchFamily="34" charset="0"/>
                  </a:rPr>
                  <a:t> dort </a:t>
                </a:r>
                <a:r>
                  <a:rPr lang="de-DE" sz="1996" dirty="0">
                    <a:latin typeface="Calibri" pitchFamily="34" charset="0"/>
                    <a:ea typeface="F17"/>
                    <a:cs typeface="Calibri" pitchFamily="34" charset="0"/>
                  </a:rPr>
                  <a:t>monoton wachsend.</a:t>
                </a:r>
              </a:p>
              <a:p>
                <a:pPr marL="414726" indent="-414726">
                  <a:spcBef>
                    <a:spcPts val="1200"/>
                  </a:spcBef>
                  <a:buClr>
                    <a:schemeClr val="tx1"/>
                  </a:buClr>
                  <a:buSzPct val="100000"/>
                  <a:buAutoNum type="arabicParenBoth"/>
                </a:pPr>
                <a:r>
                  <a:rPr lang="de-DE" sz="1996" dirty="0">
                    <a:latin typeface="Calibri" pitchFamily="34" charset="0"/>
                    <a:ea typeface="F17"/>
                    <a:cs typeface="Calibri" pitchFamily="34" charset="0"/>
                  </a:rPr>
                  <a:t>Die NST von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  <a:ea typeface="CMMI10"/>
                        <a:cs typeface="Calibri" pitchFamily="34" charset="0"/>
                      </a:rPr>
                      <m:t>𝑓</m:t>
                    </m:r>
                    <m:r>
                      <a:rPr lang="de-DE" sz="1996" i="1" dirty="0">
                        <a:latin typeface="Cambria Math"/>
                        <a:ea typeface="CMMI10"/>
                        <a:cs typeface="Calibri" pitchFamily="34" charset="0"/>
                      </a:rPr>
                      <m:t>′</m:t>
                    </m:r>
                  </m:oMath>
                </a14:m>
                <a:r>
                  <a:rPr lang="de-DE" sz="1996" dirty="0">
                    <a:latin typeface="Calibri" pitchFamily="34" charset="0"/>
                    <a:ea typeface="CMSY7"/>
                    <a:cs typeface="Calibri" pitchFamily="34" charset="0"/>
                  </a:rPr>
                  <a:t> </a:t>
                </a:r>
                <a:r>
                  <a:rPr lang="de-DE" sz="1996" dirty="0">
                    <a:latin typeface="Calibri" pitchFamily="34" charset="0"/>
                    <a:ea typeface="F17"/>
                    <a:cs typeface="Calibri" pitchFamily="34" charset="0"/>
                  </a:rPr>
                  <a:t>sind die Stellen mit waagrechter</a:t>
                </a:r>
                <a:br>
                  <a:rPr lang="de-DE" sz="1996" dirty="0">
                    <a:latin typeface="Calibri" pitchFamily="34" charset="0"/>
                    <a:ea typeface="F17"/>
                    <a:cs typeface="Calibri" pitchFamily="34" charset="0"/>
                  </a:rPr>
                </a:br>
                <a:r>
                  <a:rPr lang="de-DE" sz="1996" dirty="0">
                    <a:latin typeface="Calibri" pitchFamily="34" charset="0"/>
                    <a:ea typeface="F17"/>
                    <a:cs typeface="Calibri" pitchFamily="34" charset="0"/>
                  </a:rPr>
                  <a:t>Tangente an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  <a:ea typeface="CMMI10"/>
                        <a:cs typeface="Calibri" pitchFamily="34" charset="0"/>
                      </a:rPr>
                      <m:t>𝑓</m:t>
                    </m:r>
                  </m:oMath>
                </a14:m>
                <a:r>
                  <a:rPr lang="de-DE" sz="1996" dirty="0">
                    <a:latin typeface="Calibri" pitchFamily="34" charset="0"/>
                    <a:ea typeface="F17"/>
                    <a:cs typeface="Calibri" pitchFamily="34" charset="0"/>
                  </a:rPr>
                  <a:t>. Im Bereich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  <a:ea typeface="F17"/>
                        <a:cs typeface="Calibri" pitchFamily="34" charset="0"/>
                      </a:rPr>
                      <m:t>−</m:t>
                    </m:r>
                    <m:r>
                      <a:rPr lang="de-DE" sz="1996" i="1" dirty="0">
                        <a:latin typeface="Cambria Math"/>
                        <a:ea typeface="CMR10"/>
                        <a:cs typeface="Calibri" pitchFamily="34" charset="0"/>
                      </a:rPr>
                      <m:t>3</m:t>
                    </m:r>
                    <m:r>
                      <a:rPr lang="de-DE" sz="1996" i="1" dirty="0">
                        <a:latin typeface="Cambria Math"/>
                        <a:ea typeface="CMMI10"/>
                        <a:cs typeface="Calibri" pitchFamily="34" charset="0"/>
                      </a:rPr>
                      <m:t>,</m:t>
                    </m:r>
                    <m:r>
                      <a:rPr lang="de-DE" sz="1996" i="1" dirty="0">
                        <a:latin typeface="Cambria Math"/>
                        <a:ea typeface="CMR10"/>
                        <a:cs typeface="Calibri" pitchFamily="34" charset="0"/>
                      </a:rPr>
                      <m:t>5</m:t>
                    </m:r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  <a:ea typeface="Verdana"/>
                        <a:cs typeface="Calibri" pitchFamily="34" charset="0"/>
                      </a:rPr>
                      <m:t>≤</m:t>
                    </m:r>
                    <m:r>
                      <a:rPr lang="de-DE" sz="1996" i="1" dirty="0">
                        <a:latin typeface="Cambria Math"/>
                        <a:ea typeface="CMMI10"/>
                        <a:cs typeface="Calibri" pitchFamily="34" charset="0"/>
                      </a:rPr>
                      <m:t>𝑥</m:t>
                    </m:r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  <a:ea typeface="Verdana"/>
                        <a:cs typeface="Calibri" pitchFamily="34" charset="0"/>
                      </a:rPr>
                      <m:t>≤</m:t>
                    </m:r>
                    <m:r>
                      <a:rPr lang="de-DE" sz="1996" i="1" dirty="0">
                        <a:latin typeface="Cambria Math"/>
                        <a:ea typeface="CMR10"/>
                        <a:cs typeface="Calibri" pitchFamily="34" charset="0"/>
                      </a:rPr>
                      <m:t>3</m:t>
                    </m:r>
                    <m:r>
                      <a:rPr lang="de-DE" sz="1996" i="1" dirty="0">
                        <a:latin typeface="Cambria Math"/>
                        <a:ea typeface="CMMI10"/>
                        <a:cs typeface="Calibri" pitchFamily="34" charset="0"/>
                      </a:rPr>
                      <m:t>,</m:t>
                    </m:r>
                    <m:r>
                      <a:rPr lang="de-DE" sz="1996" i="1" dirty="0">
                        <a:latin typeface="Cambria Math"/>
                        <a:ea typeface="CMR10"/>
                        <a:cs typeface="Calibri" pitchFamily="34" charset="0"/>
                      </a:rPr>
                      <m:t>5</m:t>
                    </m:r>
                  </m:oMath>
                </a14:m>
                <a:r>
                  <a:rPr lang="de-DE" sz="1996" dirty="0">
                    <a:latin typeface="Calibri" pitchFamily="34" charset="0"/>
                    <a:ea typeface="CMR10"/>
                    <a:cs typeface="Calibri" pitchFamily="34" charset="0"/>
                  </a:rPr>
                  <a:t> </a:t>
                </a:r>
                <a:r>
                  <a:rPr lang="de-DE" sz="1996" dirty="0">
                    <a:latin typeface="Calibri" pitchFamily="34" charset="0"/>
                    <a:ea typeface="F17"/>
                    <a:cs typeface="Calibri" pitchFamily="34" charset="0"/>
                  </a:rPr>
                  <a:t>hat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  <a:ea typeface="CMMI10"/>
                        <a:cs typeface="Calibri" pitchFamily="34" charset="0"/>
                      </a:rPr>
                      <m:t>𝑓</m:t>
                    </m:r>
                  </m:oMath>
                </a14:m>
                <a:r>
                  <a:rPr lang="de-DE" sz="1996" dirty="0">
                    <a:latin typeface="Calibri" pitchFamily="34" charset="0"/>
                    <a:ea typeface="CMMI10"/>
                    <a:cs typeface="Calibri" pitchFamily="34" charset="0"/>
                  </a:rPr>
                  <a:t> </a:t>
                </a:r>
                <a:br>
                  <a:rPr lang="de-DE" sz="1996" dirty="0">
                    <a:latin typeface="Calibri" pitchFamily="34" charset="0"/>
                    <a:ea typeface="CMMI10"/>
                    <a:cs typeface="Calibri" pitchFamily="34" charset="0"/>
                  </a:rPr>
                </a:br>
                <a:r>
                  <a:rPr lang="de-DE" sz="1996" dirty="0">
                    <a:latin typeface="Calibri" pitchFamily="34" charset="0"/>
                    <a:ea typeface="F17"/>
                    <a:cs typeface="Calibri" pitchFamily="34" charset="0"/>
                  </a:rPr>
                  <a:t>drei waagrechte Tangenten, also hat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  <a:ea typeface="CMMI10"/>
                        <a:cs typeface="Calibri" pitchFamily="34" charset="0"/>
                      </a:rPr>
                      <m:t>𝑓</m:t>
                    </m:r>
                    <m:r>
                      <a:rPr lang="de-DE" sz="1996" i="1" dirty="0">
                        <a:latin typeface="Cambria Math"/>
                        <a:ea typeface="CMMI10"/>
                        <a:cs typeface="Calibri" pitchFamily="34" charset="0"/>
                      </a:rPr>
                      <m:t>′</m:t>
                    </m:r>
                  </m:oMath>
                </a14:m>
                <a:r>
                  <a:rPr lang="de-DE" sz="1996" dirty="0">
                    <a:latin typeface="Calibri" pitchFamily="34" charset="0"/>
                    <a:ea typeface="CMSY7"/>
                    <a:cs typeface="Calibri" pitchFamily="34" charset="0"/>
                  </a:rPr>
                  <a:t> </a:t>
                </a:r>
                <a:r>
                  <a:rPr lang="de-DE" sz="1996" dirty="0">
                    <a:latin typeface="Calibri" pitchFamily="34" charset="0"/>
                    <a:ea typeface="F17"/>
                    <a:cs typeface="Calibri" pitchFamily="34" charset="0"/>
                  </a:rPr>
                  <a:t>in diesem </a:t>
                </a:r>
                <a:br>
                  <a:rPr lang="de-DE" sz="1996" dirty="0">
                    <a:latin typeface="Calibri" pitchFamily="34" charset="0"/>
                    <a:ea typeface="F17"/>
                    <a:cs typeface="Calibri" pitchFamily="34" charset="0"/>
                  </a:rPr>
                </a:br>
                <a:r>
                  <a:rPr lang="de-DE" sz="1996" dirty="0">
                    <a:latin typeface="Calibri" pitchFamily="34" charset="0"/>
                    <a:ea typeface="F17"/>
                    <a:cs typeface="Calibri" pitchFamily="34" charset="0"/>
                  </a:rPr>
                  <a:t>Bereich drei Nullstellen.</a:t>
                </a:r>
                <a:endParaRPr lang="de-DE" sz="1996" dirty="0">
                  <a:latin typeface="Calibri" pitchFamily="34" charset="0"/>
                  <a:cs typeface="Calibri" pitchFamily="34" charset="0"/>
                </a:endParaRPr>
              </a:p>
              <a:p>
                <a:pPr marL="414726" indent="-414726">
                  <a:spcBef>
                    <a:spcPts val="1200"/>
                  </a:spcBef>
                  <a:buClr>
                    <a:schemeClr val="tx1"/>
                  </a:buClr>
                  <a:buSzPct val="100000"/>
                  <a:buAutoNum type="arabicParenBoth"/>
                </a:pPr>
                <a:r>
                  <a:rPr lang="de-DE" sz="1996" dirty="0">
                    <a:solidFill>
                      <a:srgbClr val="000000"/>
                    </a:solidFill>
                    <a:latin typeface="Calibri" pitchFamily="34" charset="0"/>
                    <a:ea typeface="F17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de-DE" sz="1996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1996" i="1" dirty="0">
                            <a:solidFill>
                              <a:srgbClr val="000000"/>
                            </a:solidFill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b>
                      <m:sup>
                        <m:r>
                          <a:rPr lang="de-DE" sz="1996" i="1" dirty="0">
                            <a:solidFill>
                              <a:srgbClr val="000000"/>
                            </a:solidFill>
                            <a:latin typeface="Cambria Math"/>
                            <a:cs typeface="Calibri" pitchFamily="34" charset="0"/>
                          </a:rPr>
                          <m:t>3</m:t>
                        </m:r>
                      </m:sup>
                      <m:e>
                        <m:r>
                          <a:rPr lang="de-DE" sz="1996" i="1" dirty="0">
                            <a:solidFill>
                              <a:srgbClr val="000000"/>
                            </a:solidFill>
                            <a:latin typeface="Cambria Math"/>
                            <a:ea typeface="CMSY7"/>
                            <a:cs typeface="Calibri" pitchFamily="34" charset="0"/>
                          </a:rPr>
                          <m:t>𝑓</m:t>
                        </m:r>
                        <m:r>
                          <a:rPr lang="de-DE" sz="1996" i="1" dirty="0">
                            <a:solidFill>
                              <a:srgbClr val="000000"/>
                            </a:solidFill>
                            <a:latin typeface="Cambria Math"/>
                            <a:ea typeface="CMSY7"/>
                            <a:cs typeface="Calibri" pitchFamily="34" charset="0"/>
                          </a:rPr>
                          <m:t>′(</m:t>
                        </m:r>
                        <m:r>
                          <a:rPr lang="de-DE" sz="1996" i="1" dirty="0">
                            <a:solidFill>
                              <a:srgbClr val="000000"/>
                            </a:solidFill>
                            <a:latin typeface="Cambria Math"/>
                            <a:ea typeface="CMMI10"/>
                            <a:cs typeface="Calibri" pitchFamily="34" charset="0"/>
                          </a:rPr>
                          <m:t>𝑥</m:t>
                        </m:r>
                        <m:r>
                          <a:rPr lang="de-DE" sz="1996" i="1" dirty="0">
                            <a:solidFill>
                              <a:srgbClr val="000000"/>
                            </a:solidFill>
                            <a:latin typeface="Cambria Math"/>
                            <a:ea typeface="CMR10"/>
                            <a:cs typeface="Calibri" pitchFamily="34" charset="0"/>
                          </a:rPr>
                          <m:t>)</m:t>
                        </m:r>
                        <m:r>
                          <a:rPr lang="de-DE" sz="1996" i="1" dirty="0">
                            <a:solidFill>
                              <a:srgbClr val="000000"/>
                            </a:solidFill>
                            <a:latin typeface="Cambria Math"/>
                            <a:ea typeface="CMMI10"/>
                            <a:cs typeface="Calibri" pitchFamily="34" charset="0"/>
                          </a:rPr>
                          <m:t>𝑑𝑥</m:t>
                        </m:r>
                      </m:e>
                    </m:nary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  <a:ea typeface="CMMI10"/>
                        <a:cs typeface="Calibri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de-DE" sz="1996" i="1" dirty="0">
                        <a:latin typeface="Calibri" pitchFamily="34" charset="0"/>
                        <a:ea typeface="CMMI10"/>
                        <a:cs typeface="Calibri" pitchFamily="34" charset="0"/>
                      </a:rPr>
                      <m:t>f</m:t>
                    </m:r>
                    <m:r>
                      <m:rPr>
                        <m:nor/>
                      </m:rPr>
                      <a:rPr lang="de-DE" sz="1996" i="1" dirty="0">
                        <a:latin typeface="Calibri" pitchFamily="34" charset="0"/>
                        <a:ea typeface="CMR10"/>
                        <a:cs typeface="Calibri" pitchFamily="34" charset="0"/>
                      </a:rPr>
                      <m:t>(3)−</m:t>
                    </m:r>
                    <m:r>
                      <m:rPr>
                        <m:nor/>
                      </m:rPr>
                      <a:rPr lang="de-DE" sz="1996" i="1" dirty="0">
                        <a:latin typeface="Calibri" pitchFamily="34" charset="0"/>
                        <a:ea typeface="CMMI10"/>
                        <a:cs typeface="Calibri" pitchFamily="34" charset="0"/>
                      </a:rPr>
                      <m:t>f</m:t>
                    </m:r>
                    <m:r>
                      <m:rPr>
                        <m:nor/>
                      </m:rPr>
                      <a:rPr lang="de-DE" sz="1996" i="1" dirty="0">
                        <a:latin typeface="Calibri" pitchFamily="34" charset="0"/>
                        <a:ea typeface="CMR10"/>
                        <a:cs typeface="Calibri" pitchFamily="34" charset="0"/>
                      </a:rPr>
                      <m:t>(0</m:t>
                    </m:r>
                    <m:r>
                      <a:rPr lang="de-DE" sz="1996" i="1" dirty="0">
                        <a:latin typeface="Cambria Math"/>
                        <a:ea typeface="CMR10"/>
                        <a:cs typeface="Calibri" pitchFamily="34" charset="0"/>
                      </a:rPr>
                      <m:t>)</m:t>
                    </m:r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  <a:ea typeface="CMR10"/>
                        <a:cs typeface="Calibri" pitchFamily="34" charset="0"/>
                      </a:rPr>
                      <m:t>=0−1= −1</m:t>
                    </m:r>
                  </m:oMath>
                </a14:m>
                <a:r>
                  <a:rPr lang="de-DE" sz="1996" dirty="0">
                    <a:latin typeface="Calibri" pitchFamily="34" charset="0"/>
                    <a:ea typeface="F17"/>
                    <a:cs typeface="Calibri" pitchFamily="34" charset="0"/>
                  </a:rPr>
                  <a:t>.</a:t>
                </a:r>
                <a:endParaRPr lang="de-DE" sz="1996" dirty="0">
                  <a:latin typeface="Calibri" pitchFamily="34" charset="0"/>
                  <a:cs typeface="Calibri" pitchFamily="34" charset="0"/>
                </a:endParaRPr>
              </a:p>
              <a:p>
                <a:pPr marL="414726" indent="-414726">
                  <a:spcBef>
                    <a:spcPts val="1200"/>
                  </a:spcBef>
                  <a:buClr>
                    <a:schemeClr val="tx1"/>
                  </a:buClr>
                  <a:buSzPct val="100000"/>
                  <a:buAutoNum type="arabicParenBoth"/>
                </a:pPr>
                <a:r>
                  <a:rPr lang="de-DE" sz="1996" dirty="0">
                    <a:latin typeface="Calibri" pitchFamily="34" charset="0"/>
                    <a:ea typeface="CMMI1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  <a:ea typeface="CMMI10"/>
                        <a:cs typeface="Calibri" pitchFamily="34" charset="0"/>
                      </a:rPr>
                      <m:t>𝑓</m:t>
                    </m:r>
                  </m:oMath>
                </a14:m>
                <a:r>
                  <a:rPr lang="de-DE" sz="1996" dirty="0">
                    <a:latin typeface="Calibri" pitchFamily="34" charset="0"/>
                    <a:ea typeface="CMMI10"/>
                    <a:cs typeface="Calibri" pitchFamily="34" charset="0"/>
                  </a:rPr>
                  <a:t> </a:t>
                </a:r>
                <a:r>
                  <a:rPr lang="de-DE" sz="1996" dirty="0">
                    <a:latin typeface="Calibri" pitchFamily="34" charset="0"/>
                    <a:ea typeface="F17"/>
                    <a:cs typeface="Calibri" pitchFamily="34" charset="0"/>
                  </a:rPr>
                  <a:t>hat links und rechts von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  <a:ea typeface="CMMI10"/>
                        <a:cs typeface="Calibri" pitchFamily="34" charset="0"/>
                      </a:rPr>
                      <m:t>𝑥</m:t>
                    </m:r>
                    <m:r>
                      <a:rPr lang="de-DE" sz="1996" i="1" dirty="0">
                        <a:latin typeface="Cambria Math"/>
                        <a:ea typeface="CMR10"/>
                        <a:cs typeface="Calibri" pitchFamily="34" charset="0"/>
                      </a:rPr>
                      <m:t>=0</m:t>
                    </m:r>
                  </m:oMath>
                </a14:m>
                <a:r>
                  <a:rPr lang="de-DE" sz="1996" dirty="0">
                    <a:latin typeface="Calibri" pitchFamily="34" charset="0"/>
                    <a:ea typeface="CMR10"/>
                    <a:cs typeface="Calibri" pitchFamily="34" charset="0"/>
                  </a:rPr>
                  <a:t> </a:t>
                </a:r>
                <a:r>
                  <a:rPr lang="de-DE" sz="1996" dirty="0">
                    <a:latin typeface="Calibri" pitchFamily="34" charset="0"/>
                    <a:ea typeface="F17"/>
                    <a:cs typeface="Calibri" pitchFamily="34" charset="0"/>
                  </a:rPr>
                  <a:t>absteigende Tangenten, somit gilt     dort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  <a:ea typeface="CMMI10"/>
                        <a:cs typeface="Calibri" pitchFamily="34" charset="0"/>
                      </a:rPr>
                      <m:t>𝑓</m:t>
                    </m:r>
                    <m:r>
                      <a:rPr lang="de-DE" sz="1996" i="1" dirty="0">
                        <a:latin typeface="Cambria Math"/>
                        <a:ea typeface="CMSY7"/>
                        <a:cs typeface="Calibri" pitchFamily="34" charset="0"/>
                      </a:rPr>
                      <m:t>′</m:t>
                    </m:r>
                    <m:r>
                      <a:rPr lang="de-DE" sz="1996" i="1" dirty="0">
                        <a:latin typeface="Cambria Math"/>
                        <a:ea typeface="CMR10"/>
                        <a:cs typeface="Calibri" pitchFamily="34" charset="0"/>
                      </a:rPr>
                      <m:t>(</m:t>
                    </m:r>
                    <m:r>
                      <a:rPr lang="de-DE" sz="1996" i="1" dirty="0">
                        <a:latin typeface="Cambria Math"/>
                        <a:ea typeface="CMMI10"/>
                        <a:cs typeface="Calibri" pitchFamily="34" charset="0"/>
                      </a:rPr>
                      <m:t>𝑥</m:t>
                    </m:r>
                    <m:r>
                      <a:rPr lang="de-DE" sz="1996" i="1" dirty="0">
                        <a:latin typeface="Cambria Math"/>
                        <a:ea typeface="CMR10"/>
                        <a:cs typeface="Calibri" pitchFamily="34" charset="0"/>
                      </a:rPr>
                      <m:t>)</m:t>
                    </m:r>
                    <m:r>
                      <a:rPr lang="de-DE" sz="1996" i="1" dirty="0">
                        <a:latin typeface="Cambria Math"/>
                        <a:ea typeface="CMMI10"/>
                        <a:cs typeface="Calibri" pitchFamily="34" charset="0"/>
                      </a:rPr>
                      <m:t>&lt;</m:t>
                    </m:r>
                    <m:r>
                      <a:rPr lang="de-DE" sz="1996" i="1" dirty="0">
                        <a:latin typeface="Cambria Math"/>
                        <a:ea typeface="CMR10"/>
                        <a:cs typeface="Calibri" pitchFamily="34" charset="0"/>
                      </a:rPr>
                      <m:t>0</m:t>
                    </m:r>
                  </m:oMath>
                </a14:m>
                <a:r>
                  <a:rPr lang="de-DE" sz="1996" dirty="0">
                    <a:latin typeface="Calibri" pitchFamily="34" charset="0"/>
                    <a:ea typeface="F17"/>
                    <a:cs typeface="Calibri" pitchFamily="34" charset="0"/>
                  </a:rPr>
                  <a:t>. In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  <a:ea typeface="CMMI10"/>
                        <a:cs typeface="Calibri" pitchFamily="34" charset="0"/>
                      </a:rPr>
                      <m:t>𝑥</m:t>
                    </m:r>
                    <m:r>
                      <a:rPr lang="de-DE" sz="1996" i="1" dirty="0">
                        <a:latin typeface="Cambria Math"/>
                        <a:ea typeface="CMR10"/>
                        <a:cs typeface="Calibri" pitchFamily="34" charset="0"/>
                      </a:rPr>
                      <m:t>=0</m:t>
                    </m:r>
                  </m:oMath>
                </a14:m>
                <a:r>
                  <a:rPr lang="de-DE" sz="1996" dirty="0">
                    <a:latin typeface="Calibri" pitchFamily="34" charset="0"/>
                    <a:ea typeface="CMR10"/>
                    <a:cs typeface="Calibri" pitchFamily="34" charset="0"/>
                  </a:rPr>
                  <a:t> </a:t>
                </a:r>
                <a:r>
                  <a:rPr lang="de-DE" sz="1996" dirty="0">
                    <a:latin typeface="Calibri" pitchFamily="34" charset="0"/>
                    <a:ea typeface="F17"/>
                    <a:cs typeface="Calibri" pitchFamily="34" charset="0"/>
                  </a:rPr>
                  <a:t>verläuft die Tangente waagrecht, d.h.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  <a:ea typeface="CMMI10"/>
                        <a:cs typeface="Calibri" pitchFamily="34" charset="0"/>
                      </a:rPr>
                      <m:t>𝑓</m:t>
                    </m:r>
                    <m:r>
                      <a:rPr lang="de-DE" sz="1996" i="1" dirty="0">
                        <a:latin typeface="Cambria Math"/>
                        <a:ea typeface="CMSY7"/>
                        <a:cs typeface="Calibri" pitchFamily="34" charset="0"/>
                      </a:rPr>
                      <m:t>′</m:t>
                    </m:r>
                    <m:r>
                      <a:rPr lang="de-DE" sz="1996" i="1" dirty="0">
                        <a:latin typeface="Cambria Math"/>
                        <a:ea typeface="CMR10"/>
                        <a:cs typeface="Calibri" pitchFamily="34" charset="0"/>
                      </a:rPr>
                      <m:t>(</m:t>
                    </m:r>
                    <m:r>
                      <a:rPr lang="de-DE" sz="1996" i="1" dirty="0">
                        <a:latin typeface="Cambria Math"/>
                        <a:ea typeface="CMMI10"/>
                        <a:cs typeface="Calibri" pitchFamily="34" charset="0"/>
                      </a:rPr>
                      <m:t>𝑥</m:t>
                    </m:r>
                    <m:r>
                      <a:rPr lang="de-DE" sz="1996" i="1" dirty="0">
                        <a:latin typeface="Cambria Math"/>
                        <a:ea typeface="CMR10"/>
                        <a:cs typeface="Calibri" pitchFamily="34" charset="0"/>
                      </a:rPr>
                      <m:t>)=0</m:t>
                    </m:r>
                  </m:oMath>
                </a14:m>
                <a:r>
                  <a:rPr lang="de-DE" sz="1996" dirty="0">
                    <a:latin typeface="Calibri" pitchFamily="34" charset="0"/>
                    <a:ea typeface="F17"/>
                    <a:cs typeface="Calibri" pitchFamily="34" charset="0"/>
                  </a:rPr>
                  <a:t>.      Somit ist wie behauptet der Punkt  </a:t>
                </a:r>
                <a:r>
                  <a:rPr lang="de-DE" sz="1996" dirty="0">
                    <a:latin typeface="Calibri" pitchFamily="34" charset="0"/>
                    <a:ea typeface="CMMI10"/>
                    <a:cs typeface="Calibri" pitchFamily="34" charset="0"/>
                  </a:rPr>
                  <a:t>O</a:t>
                </a:r>
                <a:r>
                  <a:rPr lang="de-DE" sz="1996" dirty="0">
                    <a:latin typeface="Calibri" pitchFamily="34" charset="0"/>
                    <a:ea typeface="CMR10"/>
                    <a:cs typeface="Calibri" pitchFamily="34" charset="0"/>
                  </a:rPr>
                  <a:t>(0</a:t>
                </a:r>
                <a:r>
                  <a:rPr lang="de-DE" sz="1996" dirty="0">
                    <a:latin typeface="Calibri" pitchFamily="34" charset="0"/>
                    <a:ea typeface="CMSY10"/>
                    <a:cs typeface="Calibri" pitchFamily="34" charset="0"/>
                  </a:rPr>
                  <a:t>|</a:t>
                </a:r>
                <a:r>
                  <a:rPr lang="de-DE" sz="1996" dirty="0">
                    <a:latin typeface="Calibri" pitchFamily="34" charset="0"/>
                    <a:ea typeface="CMR10"/>
                    <a:cs typeface="Calibri" pitchFamily="34" charset="0"/>
                  </a:rPr>
                  <a:t>0) </a:t>
                </a:r>
                <a:r>
                  <a:rPr lang="de-DE" sz="1996" dirty="0">
                    <a:latin typeface="Calibri" pitchFamily="34" charset="0"/>
                    <a:ea typeface="F17"/>
                    <a:cs typeface="Calibri" pitchFamily="34" charset="0"/>
                  </a:rPr>
                  <a:t>der(!) Hochpunkt des Schaubildes von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  <a:ea typeface="CMMI10"/>
                        <a:cs typeface="Calibri" pitchFamily="34" charset="0"/>
                      </a:rPr>
                      <m:t>𝑓</m:t>
                    </m:r>
                    <m:r>
                      <a:rPr lang="de-DE" sz="1996" i="1" dirty="0">
                        <a:latin typeface="Cambria Math"/>
                        <a:ea typeface="CMSY7"/>
                        <a:cs typeface="Calibri" pitchFamily="34" charset="0"/>
                      </a:rPr>
                      <m:t>′</m:t>
                    </m:r>
                  </m:oMath>
                </a14:m>
                <a:r>
                  <a:rPr lang="de-DE" sz="1996" dirty="0">
                    <a:latin typeface="Calibri" pitchFamily="34" charset="0"/>
                    <a:ea typeface="F17"/>
                    <a:cs typeface="Calibri" pitchFamily="34" charset="0"/>
                  </a:rPr>
                  <a:t>, denn die genannte Situation tritt an keiner weiteren Stelle im Graphen von </a:t>
                </a:r>
                <a:r>
                  <a:rPr lang="de-DE" sz="1996" dirty="0">
                    <a:latin typeface="Calibri" pitchFamily="34" charset="0"/>
                    <a:ea typeface="CMMI10"/>
                    <a:cs typeface="Calibri" pitchFamily="34" charset="0"/>
                  </a:rPr>
                  <a:t>f </a:t>
                </a:r>
                <a:r>
                  <a:rPr lang="de-DE" sz="1996" dirty="0">
                    <a:latin typeface="Calibri" pitchFamily="34" charset="0"/>
                    <a:ea typeface="F17"/>
                    <a:cs typeface="Calibri" pitchFamily="34" charset="0"/>
                  </a:rPr>
                  <a:t>auf.</a:t>
                </a:r>
                <a:endParaRPr lang="de-DE" sz="1996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Inhaltsplatzhalt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23" t="-950" r="-471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Grafik 63"/>
          <p:cNvPicPr/>
          <p:nvPr/>
        </p:nvPicPr>
        <p:blipFill>
          <a:blip r:embed="rId3"/>
          <a:stretch>
            <a:fillRect/>
          </a:stretch>
        </p:blipFill>
        <p:spPr>
          <a:xfrm>
            <a:off x="6270254" y="2137619"/>
            <a:ext cx="2416748" cy="2155477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PT 2011 – Lösung Aufgabe 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606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</a:t>
            </a:r>
            <a:r>
              <a:rPr lang="de-DE" dirty="0" smtClean="0"/>
              <a:t>2010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de-DE" sz="1996" b="1" dirty="0">
                    <a:solidFill>
                      <a:srgbClr val="000000"/>
                    </a:solidFill>
                  </a:rPr>
                  <a:t>Aufgabe 5: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de-DE" sz="1996" dirty="0">
                    <a:solidFill>
                      <a:srgbClr val="000000"/>
                    </a:solidFill>
                  </a:rPr>
                  <a:t>Die vier Abbildungen zeigen Schaubilder von Funktionen einschließlich aller waagrechten Asymptoten.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de-DE" sz="1996" dirty="0">
                    <a:solidFill>
                      <a:srgbClr val="000000"/>
                    </a:solidFill>
                  </a:rPr>
                  <a:t>Eines dieser Schaubilder gehört zur Funktion </a:t>
                </a:r>
                <a14:m>
                  <m:oMath xmlns:m="http://schemas.openxmlformats.org/officeDocument/2006/math"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de-DE" sz="1996" dirty="0">
                    <a:solidFill>
                      <a:srgbClr val="000000"/>
                    </a:solidFill>
                  </a:rPr>
                  <a:t> mit  </a:t>
                </a:r>
                <a14:m>
                  <m:oMath xmlns:m="http://schemas.openxmlformats.org/officeDocument/2006/math"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1996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996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996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de-DE" sz="1996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de-DE" sz="1996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996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de-DE" sz="1996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de-DE" sz="1996" dirty="0">
                    <a:solidFill>
                      <a:srgbClr val="000000"/>
                    </a:solidFill>
                  </a:rPr>
                  <a:t>.</a:t>
                </a:r>
                <a:endParaRPr lang="de-DE" sz="1996" dirty="0"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Inhaltsplatzhalt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746" t="-6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kt 1"/>
          <p:cNvGraphicFramePr>
            <a:graphicFrameLocks noChangeAspect="1"/>
          </p:cNvGraphicFramePr>
          <p:nvPr>
            <p:extLst/>
          </p:nvPr>
        </p:nvGraphicFramePr>
        <p:xfrm>
          <a:off x="10977120" y="1159561"/>
          <a:ext cx="25920" cy="2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OpenOffice.org" r:id="rId4" imgW="0" imgH="0" progId="opendocument.ImpressDocument.1">
                  <p:embed/>
                </p:oleObj>
              </mc:Choice>
              <mc:Fallback>
                <p:oleObj name="OpenOffice.org" r:id="rId4" imgW="0" imgH="0" progId="opendocument.ImpressDocument.1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77120" y="1159561"/>
                        <a:ext cx="25920" cy="25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platzhalter 5"/>
          <p:cNvSpPr txBox="1">
            <a:spLocks/>
          </p:cNvSpPr>
          <p:nvPr/>
        </p:nvSpPr>
        <p:spPr>
          <a:xfrm>
            <a:off x="522315" y="5599964"/>
            <a:ext cx="1045530" cy="287759"/>
          </a:xfrm>
          <a:prstGeom prst="rect">
            <a:avLst/>
          </a:prstGeom>
        </p:spPr>
        <p:txBody>
          <a:bodyPr vert="horz" wrap="square" lIns="91429" tIns="45714" rIns="91429" bIns="45714"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defPPr>
            <a:lvl1pPr marL="432000" lvl="0" indent="-324000" algn="l" rtl="0" eaLnBrk="1" latinLnBrk="0" hangingPunct="1">
              <a:spcBef>
                <a:spcPts val="0"/>
              </a:spcBef>
              <a:spcAft>
                <a:spcPts val="1417"/>
              </a:spcAft>
              <a:buClr>
                <a:schemeClr val="accent2"/>
              </a:buClr>
              <a:buSzPct val="45000"/>
              <a:buFont typeface="StarSymbol"/>
              <a:buChar char="●"/>
              <a:defRPr kumimoji="0" lang="de-DE" sz="32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MS Gothic" pitchFamily="2"/>
                <a:cs typeface="Tahoma" pitchFamily="2"/>
              </a:defRPr>
            </a:lvl1pPr>
            <a:lvl2pPr marL="864000" lvl="1" indent="-324000" algn="l" rtl="0" eaLnBrk="1" latinLnBrk="0" hangingPunct="1"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SzPct val="45000"/>
              <a:buFont typeface="StarSymbol"/>
              <a:buChar char="●"/>
              <a:defRPr kumimoji="0" lang="de-DE" sz="28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MS Gothic" pitchFamily="2"/>
                <a:cs typeface="Tahoma" pitchFamily="2"/>
              </a:defRPr>
            </a:lvl2pPr>
            <a:lvl3pPr marL="1295999" lvl="2" indent="-288000" algn="l" rtl="0" eaLnBrk="1" latinLnBrk="0" hangingPunct="1">
              <a:spcBef>
                <a:spcPts val="0"/>
              </a:spcBef>
              <a:spcAft>
                <a:spcPts val="850"/>
              </a:spcAft>
              <a:buClr>
                <a:schemeClr val="accent2"/>
              </a:buClr>
              <a:buSzPct val="75000"/>
              <a:buFont typeface="StarSymbol"/>
              <a:buChar char="–"/>
              <a:defRPr kumimoji="0" lang="de-DE" sz="24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MS Gothic" pitchFamily="2"/>
                <a:cs typeface="Tahoma" pitchFamily="2"/>
              </a:defRPr>
            </a:lvl3pPr>
            <a:lvl4pPr marL="1728000" lvl="3" indent="-216000" algn="l" rtl="0" eaLnBrk="1" latinLnBrk="0" hangingPunct="1">
              <a:spcBef>
                <a:spcPts val="0"/>
              </a:spcBef>
              <a:spcAft>
                <a:spcPts val="567"/>
              </a:spcAft>
              <a:buClr>
                <a:schemeClr val="accent3"/>
              </a:buClr>
              <a:buSzPct val="45000"/>
              <a:buFont typeface="StarSymbol"/>
              <a:buChar char="●"/>
              <a:defRPr kumimoji="0" lang="de-DE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MS Gothic" pitchFamily="2"/>
                <a:cs typeface="Tahoma" pitchFamily="2"/>
              </a:defRPr>
            </a:lvl4pPr>
            <a:lvl5pPr marL="2160000" lvl="4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4"/>
              </a:buClr>
              <a:buSzPct val="75000"/>
              <a:buFont typeface="StarSymbol"/>
              <a:buChar char="–"/>
              <a:defRPr kumimoji="0" lang="de-DE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MS Gothic" pitchFamily="2"/>
                <a:cs typeface="Tahoma" pitchFamily="2"/>
              </a:defRPr>
            </a:lvl5pPr>
            <a:lvl6pPr marL="2592000" lvl="5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defRPr kumimoji="0" lang="de-DE" sz="20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MS Gothic" pitchFamily="2"/>
                <a:cs typeface="Tahoma" pitchFamily="2"/>
              </a:defRPr>
            </a:lvl6pPr>
            <a:lvl7pPr marL="3024000" lvl="6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2"/>
              </a:buClr>
              <a:buSzPct val="45000"/>
              <a:buFont typeface="StarSymbol"/>
              <a:buChar char="●"/>
              <a:defRPr kumimoji="0" lang="de-DE" sz="20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MS Gothic" pitchFamily="2"/>
                <a:cs typeface="Tahoma" pitchFamily="2"/>
              </a:defRPr>
            </a:lvl7pPr>
            <a:lvl8pPr marL="3456000" lvl="7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3"/>
              </a:buClr>
              <a:buSzPct val="45000"/>
              <a:buFont typeface="StarSymbol"/>
              <a:buChar char="●"/>
              <a:defRPr kumimoji="0" lang="de-DE" sz="20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MS Gothic" pitchFamily="2"/>
                <a:cs typeface="Tahoma" pitchFamily="2"/>
              </a:defRPr>
            </a:lvl8pPr>
            <a:lvl9pPr marL="3887999" lvl="8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4"/>
              </a:buClr>
              <a:buSzPct val="45000"/>
              <a:buFont typeface="StarSymbol"/>
              <a:buChar char="●"/>
              <a:defRPr kumimoji="0" lang="de-DE" sz="20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MS Gothic" pitchFamily="2"/>
                <a:cs typeface="Tahoma" pitchFamily="2"/>
              </a:defRPr>
            </a:lvl9pPr>
          </a:lstStyle>
          <a:p>
            <a:pPr>
              <a:buFont typeface="StarSymbol"/>
              <a:buNone/>
            </a:pPr>
            <a:r>
              <a:rPr lang="de-DE" sz="1270" dirty="0">
                <a:solidFill>
                  <a:srgbClr val="000000"/>
                </a:solidFill>
                <a:latin typeface="Verdana" pitchFamily="34"/>
              </a:rPr>
              <a:t>Abb. 1</a:t>
            </a:r>
          </a:p>
        </p:txBody>
      </p:sp>
      <p:sp>
        <p:nvSpPr>
          <p:cNvPr id="9" name="Textplatzhalter 6"/>
          <p:cNvSpPr txBox="1">
            <a:spLocks/>
          </p:cNvSpPr>
          <p:nvPr/>
        </p:nvSpPr>
        <p:spPr>
          <a:xfrm>
            <a:off x="4441365" y="5606451"/>
            <a:ext cx="1079041" cy="287759"/>
          </a:xfrm>
          <a:prstGeom prst="rect">
            <a:avLst/>
          </a:prstGeom>
        </p:spPr>
        <p:txBody>
          <a:bodyPr vert="horz" wrap="square" lIns="91429" tIns="45714" rIns="91429" bIns="45714"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defPPr>
            <a:lvl1pPr marL="432000" lvl="0" indent="-324000" algn="l" rtl="0" eaLnBrk="1" latinLnBrk="0" hangingPunct="1">
              <a:spcBef>
                <a:spcPts val="0"/>
              </a:spcBef>
              <a:spcAft>
                <a:spcPts val="1417"/>
              </a:spcAft>
              <a:buClr>
                <a:schemeClr val="accent2"/>
              </a:buClr>
              <a:buSzPct val="45000"/>
              <a:buFont typeface="StarSymbol"/>
              <a:buChar char="●"/>
              <a:defRPr kumimoji="0" lang="de-DE" sz="32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MS Gothic" pitchFamily="2"/>
                <a:cs typeface="Tahoma" pitchFamily="2"/>
              </a:defRPr>
            </a:lvl1pPr>
            <a:lvl2pPr marL="864000" lvl="1" indent="-324000" algn="l" rtl="0" eaLnBrk="1" latinLnBrk="0" hangingPunct="1"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SzPct val="45000"/>
              <a:buFont typeface="StarSymbol"/>
              <a:buChar char="●"/>
              <a:defRPr kumimoji="0" lang="de-DE" sz="28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MS Gothic" pitchFamily="2"/>
                <a:cs typeface="Tahoma" pitchFamily="2"/>
              </a:defRPr>
            </a:lvl2pPr>
            <a:lvl3pPr marL="1295999" lvl="2" indent="-288000" algn="l" rtl="0" eaLnBrk="1" latinLnBrk="0" hangingPunct="1">
              <a:spcBef>
                <a:spcPts val="0"/>
              </a:spcBef>
              <a:spcAft>
                <a:spcPts val="850"/>
              </a:spcAft>
              <a:buClr>
                <a:schemeClr val="accent2"/>
              </a:buClr>
              <a:buSzPct val="75000"/>
              <a:buFont typeface="StarSymbol"/>
              <a:buChar char="–"/>
              <a:defRPr kumimoji="0" lang="de-DE" sz="24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MS Gothic" pitchFamily="2"/>
                <a:cs typeface="Tahoma" pitchFamily="2"/>
              </a:defRPr>
            </a:lvl3pPr>
            <a:lvl4pPr marL="1728000" lvl="3" indent="-216000" algn="l" rtl="0" eaLnBrk="1" latinLnBrk="0" hangingPunct="1">
              <a:spcBef>
                <a:spcPts val="0"/>
              </a:spcBef>
              <a:spcAft>
                <a:spcPts val="567"/>
              </a:spcAft>
              <a:buClr>
                <a:schemeClr val="accent3"/>
              </a:buClr>
              <a:buSzPct val="45000"/>
              <a:buFont typeface="StarSymbol"/>
              <a:buChar char="●"/>
              <a:defRPr kumimoji="0" lang="de-DE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MS Gothic" pitchFamily="2"/>
                <a:cs typeface="Tahoma" pitchFamily="2"/>
              </a:defRPr>
            </a:lvl4pPr>
            <a:lvl5pPr marL="2160000" lvl="4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4"/>
              </a:buClr>
              <a:buSzPct val="75000"/>
              <a:buFont typeface="StarSymbol"/>
              <a:buChar char="–"/>
              <a:defRPr kumimoji="0" lang="de-DE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MS Gothic" pitchFamily="2"/>
                <a:cs typeface="Tahoma" pitchFamily="2"/>
              </a:defRPr>
            </a:lvl5pPr>
            <a:lvl6pPr marL="2592000" lvl="5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defRPr kumimoji="0" lang="de-DE" sz="20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MS Gothic" pitchFamily="2"/>
                <a:cs typeface="Tahoma" pitchFamily="2"/>
              </a:defRPr>
            </a:lvl6pPr>
            <a:lvl7pPr marL="3024000" lvl="6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2"/>
              </a:buClr>
              <a:buSzPct val="45000"/>
              <a:buFont typeface="StarSymbol"/>
              <a:buChar char="●"/>
              <a:defRPr kumimoji="0" lang="de-DE" sz="20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MS Gothic" pitchFamily="2"/>
                <a:cs typeface="Tahoma" pitchFamily="2"/>
              </a:defRPr>
            </a:lvl7pPr>
            <a:lvl8pPr marL="3456000" lvl="7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3"/>
              </a:buClr>
              <a:buSzPct val="45000"/>
              <a:buFont typeface="StarSymbol"/>
              <a:buChar char="●"/>
              <a:defRPr kumimoji="0" lang="de-DE" sz="20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MS Gothic" pitchFamily="2"/>
                <a:cs typeface="Tahoma" pitchFamily="2"/>
              </a:defRPr>
            </a:lvl8pPr>
            <a:lvl9pPr marL="3887999" lvl="8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4"/>
              </a:buClr>
              <a:buSzPct val="45000"/>
              <a:buFont typeface="StarSymbol"/>
              <a:buChar char="●"/>
              <a:defRPr kumimoji="0" lang="de-DE" sz="20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MS Gothic" pitchFamily="2"/>
                <a:cs typeface="Tahoma" pitchFamily="2"/>
              </a:defRPr>
            </a:lvl9pPr>
          </a:lstStyle>
          <a:p>
            <a:pPr>
              <a:buFont typeface="StarSymbol"/>
              <a:buNone/>
            </a:pPr>
            <a:r>
              <a:rPr lang="de-DE" sz="1270" dirty="0">
                <a:solidFill>
                  <a:srgbClr val="000000"/>
                </a:solidFill>
                <a:latin typeface="Verdana" pitchFamily="34"/>
              </a:rPr>
              <a:t>Abb. 2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8" y="3167730"/>
            <a:ext cx="3788415" cy="242706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18" y="3167730"/>
            <a:ext cx="3755390" cy="242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8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503" y="1647765"/>
            <a:ext cx="2704320" cy="269568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PT 2016 – Lösung Aufgabe 5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414726" indent="-414726">
                  <a:buClrTx/>
                  <a:buSzPct val="100000"/>
                  <a:buFont typeface="+mj-lt"/>
                  <a:buAutoNum type="arabicParenBoth"/>
                </a:pPr>
                <a:r>
                  <a:rPr lang="de-DE" sz="1996" dirty="0" smtClean="0"/>
                  <a:t>Da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de-DE" sz="1996" dirty="0"/>
                  <a:t> eine Stammfunktion von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1996" dirty="0"/>
                  <a:t> ist</a:t>
                </a:r>
                <a:br>
                  <a:rPr lang="de-DE" sz="1996" dirty="0"/>
                </a:br>
                <a:r>
                  <a:rPr lang="de-DE" sz="1996" dirty="0"/>
                  <a:t>gilt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sz="1996" i="1" dirty="0">
                        <a:latin typeface="Cambria Math" panose="02040503050406030204" pitchFamily="18" charset="0"/>
                      </a:rPr>
                      <m:t>‘</m:t>
                    </m:r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1996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996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de-DE" sz="1996" dirty="0"/>
                  <a:t>.</a:t>
                </a:r>
                <a:br>
                  <a:rPr lang="de-DE" sz="1996" dirty="0"/>
                </a:br>
                <a:r>
                  <a:rPr lang="de-DE" sz="1996" dirty="0"/>
                  <a:t>Wir lesen ab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sz="1996" i="1" dirty="0">
                        <a:latin typeface="Cambria Math" panose="02040503050406030204" pitchFamily="18" charset="0"/>
                      </a:rPr>
                      <m:t>(1)=0</m:t>
                    </m:r>
                  </m:oMath>
                </a14:m>
                <a:r>
                  <a:rPr lang="de-DE" sz="1996" dirty="0"/>
                  <a:t> und sehen, dass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de-DE" sz="1996" dirty="0"/>
                  <a:t> </a:t>
                </a:r>
                <a:br>
                  <a:rPr lang="de-DE" sz="1996" dirty="0"/>
                </a:br>
                <a:r>
                  <a:rPr lang="de-DE" sz="1996" dirty="0"/>
                  <a:t>an der Stelle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1996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DE" sz="1996" dirty="0"/>
                  <a:t> eine waagrechte Tangente </a:t>
                </a:r>
                <a:br>
                  <a:rPr lang="de-DE" sz="1996" dirty="0"/>
                </a:br>
                <a:r>
                  <a:rPr lang="de-DE" sz="1996" dirty="0"/>
                  <a:t>hat. Somit gilt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sz="1996" i="1" dirty="0">
                        <a:latin typeface="Cambria Math" panose="02040503050406030204" pitchFamily="18" charset="0"/>
                      </a:rPr>
                      <m:t>‘</m:t>
                    </m:r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sz="1996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1996" dirty="0"/>
                  <a:t> und wegen </a:t>
                </a:r>
                <a:br>
                  <a:rPr lang="de-DE" sz="1996" dirty="0"/>
                </a:br>
                <a14:m>
                  <m:oMath xmlns:m="http://schemas.openxmlformats.org/officeDocument/2006/math">
                    <m:r>
                      <a:rPr lang="de-DE" sz="1996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sz="1996" i="1" dirty="0">
                        <a:latin typeface="Cambria Math" panose="02040503050406030204" pitchFamily="18" charset="0"/>
                      </a:rPr>
                      <m:t>‘</m:t>
                    </m:r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sz="1996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996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de-DE" sz="1996" dirty="0"/>
                  <a:t>  folgt die Behauptung.</a:t>
                </a:r>
                <a:br>
                  <a:rPr lang="de-DE" sz="1996" dirty="0"/>
                </a:br>
                <a:r>
                  <a:rPr lang="de-DE" sz="726" dirty="0"/>
                  <a:t/>
                </a:r>
                <a:br>
                  <a:rPr lang="de-DE" sz="726" dirty="0"/>
                </a:br>
                <a:r>
                  <a:rPr lang="de-DE" sz="1996" b="1" dirty="0"/>
                  <a:t>Ergebnis:</a:t>
                </a:r>
                <a:r>
                  <a:rPr lang="de-DE" sz="1996" dirty="0"/>
                  <a:t> Die Aussage ist wahr</a:t>
                </a:r>
                <a:r>
                  <a:rPr lang="de-DE" sz="1996" dirty="0" smtClean="0"/>
                  <a:t>.</a:t>
                </a:r>
                <a:r>
                  <a:rPr lang="de-DE" sz="1996" dirty="0"/>
                  <a:t/>
                </a:r>
                <a:br>
                  <a:rPr lang="de-DE" sz="1996" dirty="0"/>
                </a:br>
                <a:endParaRPr lang="de-DE" sz="907" dirty="0"/>
              </a:p>
              <a:p>
                <a:pPr marL="414726" indent="-414726">
                  <a:buClrTx/>
                  <a:buSzPct val="100000"/>
                  <a:buFont typeface="+mj-lt"/>
                  <a:buAutoNum type="arabicParenBoth"/>
                </a:pPr>
                <a:r>
                  <a:rPr lang="de-DE" sz="1996" dirty="0"/>
                  <a:t>Nach dem Hauptsatz der </a:t>
                </a:r>
                <a:r>
                  <a:rPr lang="de-DE" sz="1996" dirty="0" smtClean="0"/>
                  <a:t>Differenzial- </a:t>
                </a:r>
                <a:br>
                  <a:rPr lang="de-DE" sz="1996" dirty="0" smtClean="0"/>
                </a:br>
                <a:r>
                  <a:rPr lang="de-DE" sz="1996" dirty="0" smtClean="0"/>
                  <a:t>und </a:t>
                </a:r>
                <a:r>
                  <a:rPr lang="de-DE" sz="1996" dirty="0"/>
                  <a:t>Integralrechnung gilt</a:t>
                </a:r>
                <a:br>
                  <a:rPr lang="de-DE" sz="1996" dirty="0"/>
                </a:br>
                <a:r>
                  <a:rPr lang="de-DE" sz="1996" dirty="0"/>
                  <a:t/>
                </a:r>
                <a:br>
                  <a:rPr lang="de-DE" sz="1996" dirty="0"/>
                </a:br>
                <a:r>
                  <a:rPr lang="de-DE" sz="1996" dirty="0"/>
                  <a:t/>
                </a:r>
                <a:br>
                  <a:rPr lang="de-DE" sz="1996" dirty="0"/>
                </a:br>
                <a:r>
                  <a:rPr lang="de-DE" sz="1996" dirty="0"/>
                  <a:t/>
                </a:r>
                <a:br>
                  <a:rPr lang="de-DE" sz="1996" dirty="0"/>
                </a:br>
                <a:r>
                  <a:rPr lang="de-DE" sz="1996" b="1" dirty="0"/>
                  <a:t>Ergebnis:</a:t>
                </a:r>
                <a:r>
                  <a:rPr lang="de-DE" sz="1996" dirty="0"/>
                  <a:t> Die Aussage ist falsch.</a:t>
                </a:r>
                <a:br>
                  <a:rPr lang="de-DE" sz="1996" dirty="0"/>
                </a:br>
                <a:endParaRPr lang="de-DE" sz="907" dirty="0"/>
              </a:p>
            </p:txBody>
          </p:sp>
        </mc:Choice>
        <mc:Fallback xmlns="">
          <p:sp>
            <p:nvSpPr>
              <p:cNvPr id="5" name="Inhaltsplatzhalt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823" t="-9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8390955" y="3807640"/>
                <a:ext cx="313034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955" y="3807640"/>
                <a:ext cx="313034" cy="2877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eck 14"/>
              <p:cNvSpPr/>
              <p:nvPr/>
            </p:nvSpPr>
            <p:spPr>
              <a:xfrm>
                <a:off x="7071345" y="1630676"/>
                <a:ext cx="315664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 dirty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15" name="Rechtec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345" y="1630676"/>
                <a:ext cx="315664" cy="2877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hteck 15"/>
              <p:cNvSpPr/>
              <p:nvPr/>
            </p:nvSpPr>
            <p:spPr>
              <a:xfrm>
                <a:off x="7091154" y="3288759"/>
                <a:ext cx="311303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16" name="Rechtec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154" y="3288759"/>
                <a:ext cx="311303" cy="2877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/>
              <p:cNvSpPr/>
              <p:nvPr/>
            </p:nvSpPr>
            <p:spPr>
              <a:xfrm>
                <a:off x="7091154" y="2848038"/>
                <a:ext cx="311303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17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154" y="2848038"/>
                <a:ext cx="311303" cy="2877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hteck 18"/>
              <p:cNvSpPr/>
              <p:nvPr/>
            </p:nvSpPr>
            <p:spPr>
              <a:xfrm>
                <a:off x="7098083" y="2435973"/>
                <a:ext cx="311303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19" name="Rechtec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8083" y="2435973"/>
                <a:ext cx="311303" cy="2877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9"/>
              <p:cNvSpPr/>
              <p:nvPr/>
            </p:nvSpPr>
            <p:spPr>
              <a:xfrm>
                <a:off x="6624291" y="3824920"/>
                <a:ext cx="433132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 dirty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20" name="Rechtec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291" y="3824920"/>
                <a:ext cx="433132" cy="2877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hteck 20"/>
              <p:cNvSpPr/>
              <p:nvPr/>
            </p:nvSpPr>
            <p:spPr>
              <a:xfrm>
                <a:off x="6237367" y="3824920"/>
                <a:ext cx="433132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 dirty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21" name="Rechtec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367" y="3824920"/>
                <a:ext cx="433132" cy="2877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hteck 21"/>
              <p:cNvSpPr/>
              <p:nvPr/>
            </p:nvSpPr>
            <p:spPr>
              <a:xfrm>
                <a:off x="8014563" y="3824920"/>
                <a:ext cx="311303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22" name="Rechtec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563" y="3824920"/>
                <a:ext cx="311303" cy="2877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hteck 22"/>
              <p:cNvSpPr/>
              <p:nvPr/>
            </p:nvSpPr>
            <p:spPr>
              <a:xfrm>
                <a:off x="7567965" y="3824920"/>
                <a:ext cx="311303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23" name="Rechteck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965" y="3824920"/>
                <a:ext cx="311303" cy="28777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hteck 23"/>
              <p:cNvSpPr/>
              <p:nvPr/>
            </p:nvSpPr>
            <p:spPr>
              <a:xfrm>
                <a:off x="7093101" y="3824920"/>
                <a:ext cx="311303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24" name="Rechtec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101" y="3824920"/>
                <a:ext cx="311303" cy="2877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2383892" y="4739327"/>
                <a:ext cx="3998980" cy="849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de-DE" sz="1633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de-DE" sz="1633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sz="1633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de-DE" sz="1633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DE" sz="1633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33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de-DE" sz="1633" i="1" dirty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de-DE" sz="1633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33" i="1" dirty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de-DE" sz="1633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33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de-DE" sz="1633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633" i="1" dirty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de-DE" sz="1633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33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de-DE" sz="1633" i="1" dirty="0">
                          <a:latin typeface="Cambria Math" panose="02040503050406030204" pitchFamily="18" charset="0"/>
                        </a:rPr>
                        <m:t>=4−2=2≠4</m:t>
                      </m:r>
                    </m:oMath>
                  </m:oMathPara>
                </a14:m>
                <a:endParaRPr lang="de-DE" sz="1633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892" y="4739327"/>
                <a:ext cx="3998980" cy="8499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hteck 24"/>
              <p:cNvSpPr/>
              <p:nvPr/>
            </p:nvSpPr>
            <p:spPr>
              <a:xfrm>
                <a:off x="7098083" y="2005301"/>
                <a:ext cx="311303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 dirty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25" name="Rechtec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8083" y="2005301"/>
                <a:ext cx="311303" cy="28777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5956014" y="1926698"/>
                <a:ext cx="1048557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270" dirty="0"/>
                  <a:t>Graph von </a:t>
                </a:r>
                <a14:m>
                  <m:oMath xmlns:m="http://schemas.openxmlformats.org/officeDocument/2006/math">
                    <m:r>
                      <a:rPr lang="de-DE" sz="1270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de-DE" sz="1270" dirty="0"/>
                  <a:t> </a:t>
                </a:r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14" y="1926698"/>
                <a:ext cx="1048557" cy="287771"/>
              </a:xfrm>
              <a:prstGeom prst="rect">
                <a:avLst/>
              </a:prstGeom>
              <a:blipFill>
                <a:blip r:embed="rId16"/>
                <a:stretch>
                  <a:fillRect l="-581" b="-191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7377808" y="137905"/>
                <a:ext cx="1796685" cy="874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14726" indent="-414726">
                  <a:buSzPct val="100000"/>
                  <a:buFont typeface="+mj-lt"/>
                  <a:buAutoNum type="arabicParenBoth"/>
                </a:pPr>
                <a:r>
                  <a:rPr lang="de-DE" sz="1270" dirty="0"/>
                  <a:t> </a:t>
                </a:r>
                <a14:m>
                  <m:oMath xmlns:m="http://schemas.openxmlformats.org/officeDocument/2006/math">
                    <m:r>
                      <a:rPr lang="de-DE" sz="127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127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270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sz="127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270" i="1" dirty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de-DE" sz="127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270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de-DE" sz="1270" dirty="0"/>
                  <a:t/>
                </a:r>
                <a:br>
                  <a:rPr lang="de-DE" sz="1270" dirty="0"/>
                </a:br>
                <a:endParaRPr lang="de-DE" sz="1270" dirty="0"/>
              </a:p>
              <a:p>
                <a:pPr marL="414726" indent="-414726">
                  <a:buSzPct val="100000"/>
                  <a:buFont typeface="+mj-lt"/>
                  <a:buAutoNum type="arabicParenBoth"/>
                </a:pPr>
                <a:r>
                  <a:rPr lang="de-DE" sz="1270" dirty="0"/>
                  <a:t> </a:t>
                </a:r>
                <a:br>
                  <a:rPr lang="de-DE" sz="1270" dirty="0"/>
                </a:br>
                <a:endParaRPr lang="de-DE" sz="1270" dirty="0"/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808" y="137905"/>
                <a:ext cx="1796685" cy="874085"/>
              </a:xfrm>
              <a:prstGeom prst="rect">
                <a:avLst/>
              </a:prstGeom>
              <a:blipFill>
                <a:blip r:embed="rId17"/>
                <a:stretch>
                  <a:fillRect l="-339" t="-6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hteck 25"/>
              <p:cNvSpPr/>
              <p:nvPr/>
            </p:nvSpPr>
            <p:spPr>
              <a:xfrm>
                <a:off x="7787696" y="381725"/>
                <a:ext cx="1044581" cy="5975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de-DE" sz="1089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de-DE" sz="1089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sz="1089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de-DE" sz="1089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DE" sz="1089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089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de-DE" sz="1089" i="1" dirty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de-DE" sz="1089" i="1" dirty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de-DE" sz="1089" dirty="0"/>
              </a:p>
            </p:txBody>
          </p:sp>
        </mc:Choice>
        <mc:Fallback xmlns="">
          <p:sp>
            <p:nvSpPr>
              <p:cNvPr id="26" name="Rechtec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696" y="381725"/>
                <a:ext cx="1044581" cy="59753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Gerader Verbinder 26"/>
          <p:cNvCxnSpPr/>
          <p:nvPr/>
        </p:nvCxnSpPr>
        <p:spPr>
          <a:xfrm flipV="1">
            <a:off x="3720953" y="3939756"/>
            <a:ext cx="656733" cy="497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>
          <a:xfrm flipV="1">
            <a:off x="3718585" y="6041700"/>
            <a:ext cx="656733" cy="497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33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</a:t>
            </a:r>
            <a:r>
              <a:rPr lang="de-DE" dirty="0" smtClean="0"/>
              <a:t>2010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endParaRPr lang="de-DE" sz="1996" dirty="0">
                  <a:solidFill>
                    <a:srgbClr val="0000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de-DE" sz="1996" dirty="0">
                  <a:solidFill>
                    <a:srgbClr val="0000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de-DE" sz="1996" dirty="0">
                  <a:solidFill>
                    <a:srgbClr val="0000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de-DE" sz="1996" dirty="0">
                  <a:solidFill>
                    <a:srgbClr val="0000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de-DE" sz="1996" dirty="0">
                  <a:solidFill>
                    <a:srgbClr val="0000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de-DE" sz="1996" dirty="0">
                  <a:solidFill>
                    <a:srgbClr val="0000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de-DE" sz="1996" dirty="0">
                  <a:solidFill>
                    <a:srgbClr val="0000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de-DE" sz="1996" dirty="0">
                  <a:solidFill>
                    <a:srgbClr val="0000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de-DE" sz="1996" dirty="0">
                  <a:solidFill>
                    <a:srgbClr val="000000"/>
                  </a:solidFill>
                </a:endParaRPr>
              </a:p>
              <a:p>
                <a:pPr marL="414726" indent="-414726">
                  <a:spcBef>
                    <a:spcPts val="0"/>
                  </a:spcBef>
                  <a:buClr>
                    <a:schemeClr val="tx1"/>
                  </a:buClr>
                  <a:buSzPct val="100000"/>
                  <a:buFont typeface="+mj-lt"/>
                  <a:buAutoNum type="alphaLcParenR"/>
                </a:pPr>
                <a:r>
                  <a:rPr lang="de-DE" sz="1996" dirty="0" smtClean="0">
                    <a:solidFill>
                      <a:srgbClr val="000000"/>
                    </a:solidFill>
                  </a:rPr>
                  <a:t>Begründen </a:t>
                </a:r>
                <a:r>
                  <a:rPr lang="de-DE" sz="1996" dirty="0">
                    <a:solidFill>
                      <a:srgbClr val="000000"/>
                    </a:solidFill>
                  </a:rPr>
                  <a:t>Sie, dass Abbildung 2 zur Funktion </a:t>
                </a:r>
                <a14:m>
                  <m:oMath xmlns:m="http://schemas.openxmlformats.org/officeDocument/2006/math"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de-DE" sz="1996" dirty="0">
                    <a:solidFill>
                      <a:srgbClr val="000000"/>
                    </a:solidFill>
                  </a:rPr>
                  <a:t> gehört.</a:t>
                </a:r>
                <a:br>
                  <a:rPr lang="de-DE" sz="1996" dirty="0">
                    <a:solidFill>
                      <a:srgbClr val="000000"/>
                    </a:solidFill>
                  </a:rPr>
                </a:br>
                <a:r>
                  <a:rPr lang="de-DE" sz="1996" dirty="0">
                    <a:solidFill>
                      <a:srgbClr val="000000"/>
                    </a:solidFill>
                  </a:rPr>
                  <a:t>Bestimmen Sie den Wert von </a:t>
                </a:r>
                <a14:m>
                  <m:oMath xmlns:m="http://schemas.openxmlformats.org/officeDocument/2006/math"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de-DE" sz="1996" dirty="0" smtClean="0">
                    <a:solidFill>
                      <a:srgbClr val="000000"/>
                    </a:solidFill>
                  </a:rPr>
                  <a:t>.</a:t>
                </a:r>
              </a:p>
              <a:p>
                <a:pPr marL="414726" indent="-414726">
                  <a:spcBef>
                    <a:spcPts val="0"/>
                  </a:spcBef>
                  <a:buClrTx/>
                  <a:buSzPct val="100000"/>
                  <a:buFont typeface="+mj-lt"/>
                  <a:buAutoNum type="alphaLcParenR" startAt="2"/>
                </a:pPr>
                <a:r>
                  <a:rPr lang="de-DE" sz="1996" dirty="0">
                    <a:solidFill>
                      <a:srgbClr val="000000"/>
                    </a:solidFill>
                  </a:rPr>
                  <a:t>Von den anderen drei Abbildungen gehört eine zur Ableitungsfunktion </a:t>
                </a:r>
                <a14:m>
                  <m:oMath xmlns:m="http://schemas.openxmlformats.org/officeDocument/2006/math"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</a:rPr>
                      <m:t>𝑓</m:t>
                    </m:r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de-DE" sz="1996" dirty="0">
                    <a:solidFill>
                      <a:srgbClr val="000000"/>
                    </a:solidFill>
                  </a:rPr>
                  <a:t> und eine zur Integralfunktion </a:t>
                </a:r>
                <a14:m>
                  <m:oMath xmlns:m="http://schemas.openxmlformats.org/officeDocument/2006/math"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</a:rPr>
                      <m:t>𝐼</m:t>
                    </m:r>
                  </m:oMath>
                </a14:m>
                <a:r>
                  <a:rPr lang="de-DE" sz="1996" dirty="0">
                    <a:solidFill>
                      <a:srgbClr val="000000"/>
                    </a:solidFill>
                  </a:rPr>
                  <a:t> mit </a:t>
                </a:r>
                <a14:m>
                  <m:oMath xmlns:m="http://schemas.openxmlformats.org/officeDocument/2006/math"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</a:rPr>
                      <m:t>𝐼</m:t>
                    </m:r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de-DE" sz="1996" i="1" dirty="0">
                        <a:solidFill>
                          <a:srgbClr val="000000"/>
                        </a:solidFill>
                        <a:latin typeface="Cambria Math"/>
                      </a:rPr>
                      <m:t>)=</m:t>
                    </m:r>
                    <m:nary>
                      <m:naryPr>
                        <m:limLoc m:val="undOvr"/>
                        <m:ctrlPr>
                          <a:rPr lang="de-DE" sz="1996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de-DE" sz="1996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de-DE" sz="1996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sup>
                      <m:e>
                        <m:r>
                          <a:rPr lang="de-DE" sz="1996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de-DE" sz="1996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996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de-DE" sz="1996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de-DE" sz="1996" dirty="0">
                    <a:solidFill>
                      <a:srgbClr val="000000"/>
                    </a:solidFill>
                  </a:rPr>
                  <a:t>.</a:t>
                </a:r>
                <a:br>
                  <a:rPr lang="de-DE" sz="1996" dirty="0">
                    <a:solidFill>
                      <a:srgbClr val="000000"/>
                    </a:solidFill>
                  </a:rPr>
                </a:br>
                <a:r>
                  <a:rPr lang="de-DE" sz="1996" dirty="0">
                    <a:solidFill>
                      <a:srgbClr val="000000"/>
                    </a:solidFill>
                  </a:rPr>
                  <a:t>Ordnen Sie diesen beiden Funktionen die zugehörigen Abbildungen zu und begründen Sie jeweils Ihre Entscheidung.                                       (5 VP)</a:t>
                </a:r>
              </a:p>
              <a:p>
                <a:pPr marL="0" indent="0">
                  <a:spcBef>
                    <a:spcPts val="0"/>
                  </a:spcBef>
                  <a:buClrTx/>
                  <a:buSzPct val="100000"/>
                  <a:buNone/>
                </a:pPr>
                <a:endParaRPr lang="de-DE" sz="726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Inhaltsplatzhalt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23" r="-374" b="-116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platzhalter 3"/>
          <p:cNvSpPr txBox="1">
            <a:spLocks/>
          </p:cNvSpPr>
          <p:nvPr/>
        </p:nvSpPr>
        <p:spPr>
          <a:xfrm>
            <a:off x="522316" y="3977492"/>
            <a:ext cx="1059796" cy="287759"/>
          </a:xfrm>
          <a:prstGeom prst="rect">
            <a:avLst/>
          </a:prstGeom>
        </p:spPr>
        <p:txBody>
          <a:bodyPr vert="horz" wrap="square" lIns="91429" tIns="45714" rIns="91429" bIns="45714"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defPPr>
            <a:lvl1pPr marL="432000" lvl="0" indent="-324000" algn="l" rtl="0" eaLnBrk="1" latinLnBrk="0" hangingPunct="1">
              <a:spcBef>
                <a:spcPts val="0"/>
              </a:spcBef>
              <a:spcAft>
                <a:spcPts val="1417"/>
              </a:spcAft>
              <a:buClr>
                <a:schemeClr val="accent2"/>
              </a:buClr>
              <a:buSzPct val="45000"/>
              <a:buFont typeface="StarSymbol"/>
              <a:buChar char="●"/>
              <a:defRPr kumimoji="0" lang="de-DE" sz="32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MS Gothic" pitchFamily="2"/>
                <a:cs typeface="Tahoma" pitchFamily="2"/>
              </a:defRPr>
            </a:lvl1pPr>
            <a:lvl2pPr marL="864000" lvl="1" indent="-324000" algn="l" rtl="0" eaLnBrk="1" latinLnBrk="0" hangingPunct="1"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SzPct val="45000"/>
              <a:buFont typeface="StarSymbol"/>
              <a:buChar char="●"/>
              <a:defRPr kumimoji="0" lang="de-DE" sz="28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MS Gothic" pitchFamily="2"/>
                <a:cs typeface="Tahoma" pitchFamily="2"/>
              </a:defRPr>
            </a:lvl2pPr>
            <a:lvl3pPr marL="1295999" lvl="2" indent="-288000" algn="l" rtl="0" eaLnBrk="1" latinLnBrk="0" hangingPunct="1">
              <a:spcBef>
                <a:spcPts val="0"/>
              </a:spcBef>
              <a:spcAft>
                <a:spcPts val="850"/>
              </a:spcAft>
              <a:buClr>
                <a:schemeClr val="accent2"/>
              </a:buClr>
              <a:buSzPct val="75000"/>
              <a:buFont typeface="StarSymbol"/>
              <a:buChar char="–"/>
              <a:defRPr kumimoji="0" lang="de-DE" sz="24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MS Gothic" pitchFamily="2"/>
                <a:cs typeface="Tahoma" pitchFamily="2"/>
              </a:defRPr>
            </a:lvl3pPr>
            <a:lvl4pPr marL="1728000" lvl="3" indent="-216000" algn="l" rtl="0" eaLnBrk="1" latinLnBrk="0" hangingPunct="1">
              <a:spcBef>
                <a:spcPts val="0"/>
              </a:spcBef>
              <a:spcAft>
                <a:spcPts val="567"/>
              </a:spcAft>
              <a:buClr>
                <a:schemeClr val="accent3"/>
              </a:buClr>
              <a:buSzPct val="45000"/>
              <a:buFont typeface="StarSymbol"/>
              <a:buChar char="●"/>
              <a:defRPr kumimoji="0" lang="de-DE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MS Gothic" pitchFamily="2"/>
                <a:cs typeface="Tahoma" pitchFamily="2"/>
              </a:defRPr>
            </a:lvl4pPr>
            <a:lvl5pPr marL="2160000" lvl="4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4"/>
              </a:buClr>
              <a:buSzPct val="75000"/>
              <a:buFont typeface="StarSymbol"/>
              <a:buChar char="–"/>
              <a:defRPr kumimoji="0" lang="de-DE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MS Gothic" pitchFamily="2"/>
                <a:cs typeface="Tahoma" pitchFamily="2"/>
              </a:defRPr>
            </a:lvl5pPr>
            <a:lvl6pPr marL="2592000" lvl="5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defRPr kumimoji="0" lang="de-DE" sz="20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MS Gothic" pitchFamily="2"/>
                <a:cs typeface="Tahoma" pitchFamily="2"/>
              </a:defRPr>
            </a:lvl6pPr>
            <a:lvl7pPr marL="3024000" lvl="6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2"/>
              </a:buClr>
              <a:buSzPct val="45000"/>
              <a:buFont typeface="StarSymbol"/>
              <a:buChar char="●"/>
              <a:defRPr kumimoji="0" lang="de-DE" sz="20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MS Gothic" pitchFamily="2"/>
                <a:cs typeface="Tahoma" pitchFamily="2"/>
              </a:defRPr>
            </a:lvl7pPr>
            <a:lvl8pPr marL="3456000" lvl="7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3"/>
              </a:buClr>
              <a:buSzPct val="45000"/>
              <a:buFont typeface="StarSymbol"/>
              <a:buChar char="●"/>
              <a:defRPr kumimoji="0" lang="de-DE" sz="20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MS Gothic" pitchFamily="2"/>
                <a:cs typeface="Tahoma" pitchFamily="2"/>
              </a:defRPr>
            </a:lvl8pPr>
            <a:lvl9pPr marL="3887999" lvl="8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4"/>
              </a:buClr>
              <a:buSzPct val="45000"/>
              <a:buFont typeface="StarSymbol"/>
              <a:buChar char="●"/>
              <a:defRPr kumimoji="0" lang="de-DE" sz="20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MS Gothic" pitchFamily="2"/>
                <a:cs typeface="Tahoma" pitchFamily="2"/>
              </a:defRPr>
            </a:lvl9pPr>
          </a:lstStyle>
          <a:p>
            <a:pPr>
              <a:buFont typeface="StarSymbol"/>
              <a:buNone/>
            </a:pPr>
            <a:r>
              <a:rPr lang="de-DE" sz="1270" dirty="0">
                <a:solidFill>
                  <a:srgbClr val="000000"/>
                </a:solidFill>
                <a:latin typeface="Verdana" pitchFamily="34"/>
              </a:rPr>
              <a:t>Abb. 3</a:t>
            </a:r>
          </a:p>
        </p:txBody>
      </p:sp>
      <p:sp>
        <p:nvSpPr>
          <p:cNvPr id="9" name="Textplatzhalter 4"/>
          <p:cNvSpPr txBox="1">
            <a:spLocks/>
          </p:cNvSpPr>
          <p:nvPr/>
        </p:nvSpPr>
        <p:spPr>
          <a:xfrm>
            <a:off x="4444304" y="3977492"/>
            <a:ext cx="1093279" cy="287759"/>
          </a:xfrm>
          <a:prstGeom prst="rect">
            <a:avLst/>
          </a:prstGeom>
        </p:spPr>
        <p:txBody>
          <a:bodyPr vert="horz" wrap="square" lIns="91429" tIns="45714" rIns="91429" bIns="45714"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defPPr>
            <a:lvl1pPr marL="432000" lvl="0" indent="-324000" algn="l" rtl="0" eaLnBrk="1" latinLnBrk="0" hangingPunct="1">
              <a:spcBef>
                <a:spcPts val="0"/>
              </a:spcBef>
              <a:spcAft>
                <a:spcPts val="1417"/>
              </a:spcAft>
              <a:buClr>
                <a:schemeClr val="accent2"/>
              </a:buClr>
              <a:buSzPct val="45000"/>
              <a:buFont typeface="StarSymbol"/>
              <a:buChar char="●"/>
              <a:defRPr kumimoji="0" lang="de-DE" sz="32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MS Gothic" pitchFamily="2"/>
                <a:cs typeface="Tahoma" pitchFamily="2"/>
              </a:defRPr>
            </a:lvl1pPr>
            <a:lvl2pPr marL="864000" lvl="1" indent="-324000" algn="l" rtl="0" eaLnBrk="1" latinLnBrk="0" hangingPunct="1"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SzPct val="45000"/>
              <a:buFont typeface="StarSymbol"/>
              <a:buChar char="●"/>
              <a:defRPr kumimoji="0" lang="de-DE" sz="28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MS Gothic" pitchFamily="2"/>
                <a:cs typeface="Tahoma" pitchFamily="2"/>
              </a:defRPr>
            </a:lvl2pPr>
            <a:lvl3pPr marL="1295999" lvl="2" indent="-288000" algn="l" rtl="0" eaLnBrk="1" latinLnBrk="0" hangingPunct="1">
              <a:spcBef>
                <a:spcPts val="0"/>
              </a:spcBef>
              <a:spcAft>
                <a:spcPts val="850"/>
              </a:spcAft>
              <a:buClr>
                <a:schemeClr val="accent2"/>
              </a:buClr>
              <a:buSzPct val="75000"/>
              <a:buFont typeface="StarSymbol"/>
              <a:buChar char="–"/>
              <a:defRPr kumimoji="0" lang="de-DE" sz="24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MS Gothic" pitchFamily="2"/>
                <a:cs typeface="Tahoma" pitchFamily="2"/>
              </a:defRPr>
            </a:lvl3pPr>
            <a:lvl4pPr marL="1728000" lvl="3" indent="-216000" algn="l" rtl="0" eaLnBrk="1" latinLnBrk="0" hangingPunct="1">
              <a:spcBef>
                <a:spcPts val="0"/>
              </a:spcBef>
              <a:spcAft>
                <a:spcPts val="567"/>
              </a:spcAft>
              <a:buClr>
                <a:schemeClr val="accent3"/>
              </a:buClr>
              <a:buSzPct val="45000"/>
              <a:buFont typeface="StarSymbol"/>
              <a:buChar char="●"/>
              <a:defRPr kumimoji="0" lang="de-DE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MS Gothic" pitchFamily="2"/>
                <a:cs typeface="Tahoma" pitchFamily="2"/>
              </a:defRPr>
            </a:lvl4pPr>
            <a:lvl5pPr marL="2160000" lvl="4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4"/>
              </a:buClr>
              <a:buSzPct val="75000"/>
              <a:buFont typeface="StarSymbol"/>
              <a:buChar char="–"/>
              <a:defRPr kumimoji="0" lang="de-DE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MS Gothic" pitchFamily="2"/>
                <a:cs typeface="Tahoma" pitchFamily="2"/>
              </a:defRPr>
            </a:lvl5pPr>
            <a:lvl6pPr marL="2592000" lvl="5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defRPr kumimoji="0" lang="de-DE" sz="20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MS Gothic" pitchFamily="2"/>
                <a:cs typeface="Tahoma" pitchFamily="2"/>
              </a:defRPr>
            </a:lvl6pPr>
            <a:lvl7pPr marL="3024000" lvl="6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2"/>
              </a:buClr>
              <a:buSzPct val="45000"/>
              <a:buFont typeface="StarSymbol"/>
              <a:buChar char="●"/>
              <a:defRPr kumimoji="0" lang="de-DE" sz="20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MS Gothic" pitchFamily="2"/>
                <a:cs typeface="Tahoma" pitchFamily="2"/>
              </a:defRPr>
            </a:lvl7pPr>
            <a:lvl8pPr marL="3456000" lvl="7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3"/>
              </a:buClr>
              <a:buSzPct val="45000"/>
              <a:buFont typeface="StarSymbol"/>
              <a:buChar char="●"/>
              <a:defRPr kumimoji="0" lang="de-DE" sz="20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MS Gothic" pitchFamily="2"/>
                <a:cs typeface="Tahoma" pitchFamily="2"/>
              </a:defRPr>
            </a:lvl8pPr>
            <a:lvl9pPr marL="3887999" lvl="8" indent="-216000" algn="l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4"/>
              </a:buClr>
              <a:buSzPct val="45000"/>
              <a:buFont typeface="StarSymbol"/>
              <a:buChar char="●"/>
              <a:defRPr kumimoji="0" lang="de-DE" sz="20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MS Gothic" pitchFamily="2"/>
                <a:cs typeface="Tahoma" pitchFamily="2"/>
              </a:defRPr>
            </a:lvl9pPr>
          </a:lstStyle>
          <a:p>
            <a:pPr>
              <a:buFont typeface="StarSymbol"/>
              <a:buNone/>
            </a:pPr>
            <a:r>
              <a:rPr lang="de-DE" sz="1270" dirty="0">
                <a:solidFill>
                  <a:srgbClr val="000000"/>
                </a:solidFill>
                <a:latin typeface="Verdana" pitchFamily="34"/>
              </a:rPr>
              <a:t>Abb. 4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4" y="1571524"/>
            <a:ext cx="3717801" cy="242627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71524"/>
            <a:ext cx="3740821" cy="242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3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PT 2010 – Lösung Aufgabe 5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414726" indent="-414726">
                  <a:spcBef>
                    <a:spcPts val="0"/>
                  </a:spcBef>
                  <a:buClr>
                    <a:schemeClr val="tx1"/>
                  </a:buClr>
                  <a:buSzPct val="100000"/>
                  <a:buFont typeface="+mj-lt"/>
                  <a:buAutoNum type="alphaLcParenR"/>
                </a:pPr>
                <a:r>
                  <a:rPr lang="de-DE" sz="1996" dirty="0" smtClean="0"/>
                  <a:t>Wegen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de-DE" sz="1996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de-DE" sz="1996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de-DE" sz="1996" i="1">
                            <a:latin typeface="Cambria Math"/>
                          </a:rPr>
                          <m:t>𝑥</m:t>
                        </m:r>
                        <m:r>
                          <a:rPr lang="de-DE" sz="1996">
                            <a:latin typeface="Cambria Math"/>
                          </a:rPr>
                          <m:t>→±∞</m:t>
                        </m:r>
                      </m:lim>
                    </m:limLow>
                    <m:r>
                      <a:rPr lang="de-DE" sz="1996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1996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de-DE" sz="1996">
                        <a:latin typeface="Cambria Math"/>
                      </a:rPr>
                      <m:t>=−</m:t>
                    </m:r>
                  </m:oMath>
                </a14:m>
                <a:r>
                  <a:rPr lang="de-DE" sz="1996" dirty="0"/>
                  <a:t>1 ist die Gerade</a:t>
                </a:r>
                <a:br>
                  <a:rPr lang="de-DE" sz="1996" dirty="0"/>
                </a:b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</a:rPr>
                      <m:t>𝑦</m:t>
                    </m:r>
                    <m:r>
                      <a:rPr lang="de-DE" sz="1996" i="1" dirty="0">
                        <a:latin typeface="Cambria Math"/>
                      </a:rPr>
                      <m:t>=−1</m:t>
                    </m:r>
                  </m:oMath>
                </a14:m>
                <a:r>
                  <a:rPr lang="de-DE" sz="1996" dirty="0"/>
                  <a:t> eine waagrechte Asymptote.</a:t>
                </a:r>
                <a:br>
                  <a:rPr lang="de-DE" sz="1996" dirty="0"/>
                </a:br>
                <a:r>
                  <a:rPr lang="de-DE" sz="1996" dirty="0"/>
                  <a:t>Abb. 2 besitzt als einzige Abbildung dort </a:t>
                </a:r>
                <a:br>
                  <a:rPr lang="de-DE" sz="1996" dirty="0"/>
                </a:br>
                <a:r>
                  <a:rPr lang="de-DE" sz="1996" dirty="0"/>
                  <a:t>eine waagrechte Asymptote. </a:t>
                </a:r>
                <a:br>
                  <a:rPr lang="de-DE" sz="1996" dirty="0"/>
                </a:br>
                <a:r>
                  <a:rPr lang="de-DE" sz="1996" dirty="0"/>
                  <a:t>Den Wert von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</a:rPr>
                      <m:t>𝑎</m:t>
                    </m:r>
                  </m:oMath>
                </a14:m>
                <a:r>
                  <a:rPr lang="de-DE" sz="1996" dirty="0"/>
                  <a:t> bekommt man, indem </a:t>
                </a:r>
                <a:br>
                  <a:rPr lang="de-DE" sz="1996" dirty="0"/>
                </a:br>
                <a:r>
                  <a:rPr lang="de-DE" sz="1996" dirty="0"/>
                  <a:t>man aus dem Schaubild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de-DE" sz="1996" i="1" dirty="0">
                        <a:latin typeface="Cambria Math"/>
                      </a:rPr>
                      <m:t>=2</m:t>
                    </m:r>
                  </m:oMath>
                </a14:m>
                <a:r>
                  <a:rPr lang="de-DE" sz="1996" dirty="0"/>
                  <a:t> abliest. </a:t>
                </a:r>
                <a:br>
                  <a:rPr lang="de-DE" sz="1996" dirty="0"/>
                </a:br>
                <a:r>
                  <a:rPr lang="de-DE" sz="1996" dirty="0"/>
                  <a:t>Eingesetzt in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de-DE" sz="1996" dirty="0"/>
                  <a:t> und nach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</a:rPr>
                      <m:t>𝑎</m:t>
                    </m:r>
                  </m:oMath>
                </a14:m>
                <a:r>
                  <a:rPr lang="de-DE" sz="1996" dirty="0"/>
                  <a:t> aufgelöst </a:t>
                </a:r>
                <a:br>
                  <a:rPr lang="de-DE" sz="1996" dirty="0"/>
                </a:br>
                <a:r>
                  <a:rPr lang="de-DE" sz="1996" dirty="0" smtClean="0"/>
                  <a:t>folgt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</a:rPr>
                      <m:t>2=</m:t>
                    </m:r>
                    <m:r>
                      <a:rPr lang="de-DE" sz="1996" i="1" dirty="0">
                        <a:latin typeface="Cambria Math"/>
                      </a:rPr>
                      <m:t>𝑎</m:t>
                    </m:r>
                    <m:r>
                      <a:rPr lang="de-DE" sz="1996" i="1" dirty="0">
                        <a:latin typeface="Cambria Math"/>
                      </a:rPr>
                      <m:t>−1</m:t>
                    </m:r>
                  </m:oMath>
                </a14:m>
                <a:r>
                  <a:rPr lang="de-DE" sz="1996" dirty="0"/>
                  <a:t> also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</a:rPr>
                      <m:t>𝑎</m:t>
                    </m:r>
                    <m:r>
                      <a:rPr lang="de-DE" sz="1996" i="1" dirty="0">
                        <a:latin typeface="Cambria Math"/>
                      </a:rPr>
                      <m:t>=3</m:t>
                    </m:r>
                  </m:oMath>
                </a14:m>
                <a:r>
                  <a:rPr lang="de-DE" sz="1996" dirty="0" smtClean="0"/>
                  <a:t>.</a:t>
                </a:r>
                <a:br>
                  <a:rPr lang="de-DE" sz="1996" dirty="0" smtClean="0"/>
                </a:br>
                <a:r>
                  <a:rPr lang="de-DE" sz="800" dirty="0" smtClean="0"/>
                  <a:t/>
                </a:r>
                <a:br>
                  <a:rPr lang="de-DE" sz="800" dirty="0" smtClean="0"/>
                </a:br>
                <a:r>
                  <a:rPr lang="de-DE" sz="1996" b="1" dirty="0" smtClean="0"/>
                  <a:t>Ergebnis:</a:t>
                </a:r>
                <a:r>
                  <a:rPr lang="de-DE" sz="1996" dirty="0" smtClean="0"/>
                  <a:t> Der gesuchte Wert ist </a:t>
                </a:r>
                <a14:m>
                  <m:oMath xmlns:m="http://schemas.openxmlformats.org/officeDocument/2006/math">
                    <m:r>
                      <a:rPr lang="de-DE" sz="1996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1996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de-DE" sz="1996" dirty="0" smtClean="0"/>
                  <a:t>.</a:t>
                </a:r>
                <a:endParaRPr lang="de-DE" sz="1996" dirty="0"/>
              </a:p>
              <a:p>
                <a:pPr marL="414726" indent="-414726">
                  <a:spcBef>
                    <a:spcPts val="0"/>
                  </a:spcBef>
                  <a:buClr>
                    <a:schemeClr val="tx1"/>
                  </a:buClr>
                  <a:buSzPct val="100000"/>
                  <a:buFont typeface="+mj-lt"/>
                  <a:buAutoNum type="alphaLcParenR"/>
                </a:pPr>
                <a:endParaRPr lang="de-DE" sz="1996" dirty="0"/>
              </a:p>
              <a:p>
                <a:pPr marL="0" indent="0">
                  <a:spcBef>
                    <a:spcPts val="0"/>
                  </a:spcBef>
                  <a:buClrTx/>
                  <a:buSzPct val="100000"/>
                  <a:buNone/>
                </a:pPr>
                <a:endParaRPr lang="de-DE" sz="1996" dirty="0">
                  <a:solidFill>
                    <a:srgbClr val="0000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de-DE" sz="1996" dirty="0"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Inhaltsplatzhalt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23" t="-8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642" y="1844824"/>
            <a:ext cx="3509812" cy="2267612"/>
          </a:xfrm>
          <a:prstGeom prst="rect">
            <a:avLst/>
          </a:prstGeom>
        </p:spPr>
      </p:pic>
      <p:sp>
        <p:nvSpPr>
          <p:cNvPr id="12" name="Gerade Verbindung 11"/>
          <p:cNvSpPr/>
          <p:nvPr/>
        </p:nvSpPr>
        <p:spPr>
          <a:xfrm>
            <a:off x="4362760" y="4653136"/>
            <a:ext cx="653175" cy="0"/>
          </a:xfrm>
          <a:prstGeom prst="line">
            <a:avLst/>
          </a:prstGeom>
          <a:noFill/>
          <a:ln w="25400">
            <a:solidFill>
              <a:srgbClr val="FF6633"/>
            </a:solidFill>
            <a:prstDash val="solid"/>
          </a:ln>
        </p:spPr>
        <p:txBody>
          <a:bodyPr vert="horz" lIns="97965" tIns="57146" rIns="97965" bIns="57146" anchor="ctr" anchorCtr="1" compatLnSpc="0"/>
          <a:lstStyle/>
          <a:p>
            <a:pPr hangingPunct="0"/>
            <a:endParaRPr lang="de-DE" sz="1633">
              <a:latin typeface="Albany" pitchFamily="18"/>
              <a:ea typeface="Andale Sans UI" pitchFamily="2"/>
              <a:cs typeface="Tahoma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7511287" y="118889"/>
                <a:ext cx="1494063" cy="430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 dirty="0">
                          <a:solidFill>
                            <a:srgbClr val="00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127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7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de-DE" sz="1270" i="1" dirty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27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27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de-DE" sz="127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sz="127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270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sz="1270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270" i="1" dirty="0">
                          <a:solidFill>
                            <a:srgbClr val="000000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287" y="118889"/>
                <a:ext cx="1494063" cy="4303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40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PT 2010 – Lösung Aufgabe 5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de-DE" sz="1996" dirty="0"/>
                  <a:t>b) Abb. 2 hat bei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</a:rPr>
                      <m:t>𝑥</m:t>
                    </m:r>
                    <m:r>
                      <a:rPr lang="de-DE" sz="1996" i="1" dirty="0">
                        <a:latin typeface="Cambria Math"/>
                      </a:rPr>
                      <m:t>=0</m:t>
                    </m:r>
                  </m:oMath>
                </a14:m>
                <a:r>
                  <a:rPr lang="de-DE" sz="1996" dirty="0"/>
                  <a:t> einen Hochpunkt,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de-DE" sz="1996" dirty="0"/>
                  <a:t>also gilt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</a:rPr>
                      <m:t>𝑓</m:t>
                    </m:r>
                    <m:r>
                      <a:rPr lang="de-DE" sz="1996" i="1" dirty="0">
                        <a:latin typeface="Cambria Math"/>
                      </a:rPr>
                      <m:t>′(0)=0</m:t>
                    </m:r>
                  </m:oMath>
                </a14:m>
                <a:r>
                  <a:rPr lang="de-DE" sz="1996" dirty="0"/>
                  <a:t>, weshalb Abb.4 ausscheidet.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de-DE" sz="1996" dirty="0"/>
                  <a:t>Die Steigungen der Tangenten in Abb. 2 sind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de-DE" sz="1996" dirty="0"/>
                  <a:t>für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</a:rPr>
                      <m:t>𝑥</m:t>
                    </m:r>
                    <m:r>
                      <a:rPr lang="de-DE" sz="1996" i="1" dirty="0">
                        <a:latin typeface="Cambria Math"/>
                      </a:rPr>
                      <m:t>&gt;0</m:t>
                    </m:r>
                  </m:oMath>
                </a14:m>
                <a:r>
                  <a:rPr lang="de-DE" sz="1996" dirty="0"/>
                  <a:t> bis zur ersten Nullstelle negativ, </a:t>
                </a:r>
                <a:br>
                  <a:rPr lang="de-DE" sz="1996" dirty="0"/>
                </a:br>
                <a:r>
                  <a:rPr lang="de-DE" sz="1996" dirty="0"/>
                  <a:t>d.h. es gilt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996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996" i="1" dirty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de-DE" sz="1996" i="1" dirty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de-DE" sz="1996" i="1" dirty="0">
                        <a:latin typeface="Cambria Math"/>
                      </a:rPr>
                      <m:t>&lt;0</m:t>
                    </m:r>
                  </m:oMath>
                </a14:m>
                <a:r>
                  <a:rPr lang="de-DE" sz="1996" dirty="0"/>
                  <a:t> für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</a:rPr>
                      <m:t>0&lt;</m:t>
                    </m:r>
                    <m:r>
                      <a:rPr lang="de-DE" sz="1996" i="1" dirty="0">
                        <a:latin typeface="Cambria Math"/>
                      </a:rPr>
                      <m:t>𝑥</m:t>
                    </m:r>
                    <m:r>
                      <a:rPr lang="de-DE" sz="1996" i="1" dirty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de-DE" sz="1996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996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de-DE" sz="1996" i="1" dirty="0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de-DE" sz="1996" dirty="0"/>
                  <a:t>. </a:t>
                </a:r>
                <a:br>
                  <a:rPr lang="de-DE" sz="1996" dirty="0"/>
                </a:br>
                <a:r>
                  <a:rPr lang="de-DE" sz="1996" dirty="0"/>
                  <a:t>Dies wird nur in Abb. 3 wiedergegeben.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de-DE" sz="1996" dirty="0"/>
                  <a:t>Für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</a:rPr>
                      <m:t>𝐼</m:t>
                    </m:r>
                    <m:r>
                      <a:rPr lang="de-DE" sz="1996" i="1" dirty="0">
                        <a:latin typeface="Cambria Math"/>
                      </a:rPr>
                      <m:t>(</m:t>
                    </m:r>
                    <m:r>
                      <a:rPr lang="de-DE" sz="1996" i="1" dirty="0">
                        <a:latin typeface="Cambria Math"/>
                      </a:rPr>
                      <m:t>𝑥</m:t>
                    </m:r>
                    <m:r>
                      <a:rPr lang="de-DE" sz="1996" i="1" dirty="0">
                        <a:latin typeface="Cambria Math"/>
                      </a:rPr>
                      <m:t>)</m:t>
                    </m:r>
                  </m:oMath>
                </a14:m>
                <a:r>
                  <a:rPr lang="de-DE" sz="1996" dirty="0"/>
                  <a:t> bleiben nun noch Abb. 1 und 4.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de-DE" sz="1996" dirty="0"/>
                  <a:t>Durch Einsetzen von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</a:rPr>
                      <m:t>𝑥</m:t>
                    </m:r>
                    <m:r>
                      <a:rPr lang="de-DE" sz="1996" i="1" dirty="0">
                        <a:latin typeface="Cambria Math"/>
                      </a:rPr>
                      <m:t>=2</m:t>
                    </m:r>
                  </m:oMath>
                </a14:m>
                <a:r>
                  <a:rPr lang="de-DE" sz="1996" dirty="0"/>
                  <a:t> erhält man </a:t>
                </a:r>
                <a:br>
                  <a:rPr lang="de-DE" sz="1996" dirty="0"/>
                </a:b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de-DE" sz="1996" i="1" dirty="0">
                        <a:latin typeface="Cambria Math"/>
                      </a:rPr>
                      <m:t>=</m:t>
                    </m:r>
                    <m:r>
                      <a:rPr lang="de-DE" sz="1996" i="1" dirty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de-DE" sz="1996" i="1" dirty="0">
                        <a:latin typeface="Cambria Math"/>
                      </a:rPr>
                      <m:t>−</m:t>
                    </m:r>
                    <m:r>
                      <a:rPr lang="de-DE" sz="1996" i="1" dirty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de-DE" sz="1996" i="1" dirty="0">
                        <a:latin typeface="Cambria Math"/>
                      </a:rPr>
                      <m:t>=0</m:t>
                    </m:r>
                  </m:oMath>
                </a14:m>
                <a:r>
                  <a:rPr lang="de-DE" sz="1996" dirty="0"/>
                  <a:t>. Nur die Kurve in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de-DE" sz="1996" dirty="0"/>
                  <a:t>Abb. 4 hat bei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</a:rPr>
                      <m:t>𝑥</m:t>
                    </m:r>
                    <m:r>
                      <a:rPr lang="de-DE" sz="1996" i="1" dirty="0">
                        <a:latin typeface="Cambria Math"/>
                      </a:rPr>
                      <m:t>=2</m:t>
                    </m:r>
                  </m:oMath>
                </a14:m>
                <a:r>
                  <a:rPr lang="de-DE" sz="1996" dirty="0"/>
                  <a:t> den Wert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</a:rPr>
                      <m:t>0</m:t>
                    </m:r>
                  </m:oMath>
                </a14:m>
                <a:r>
                  <a:rPr lang="de-DE" sz="1996" dirty="0"/>
                  <a:t>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de-DE" sz="1996" dirty="0">
                  <a:solidFill>
                    <a:srgbClr val="0000FF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de-DE" sz="1996" b="1" dirty="0"/>
                  <a:t>Ergebnis: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de-DE" sz="1996" dirty="0"/>
                  <a:t>Abb. 3 gehört zum Graphen von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</a:rPr>
                      <m:t>𝑓</m:t>
                    </m:r>
                    <m:r>
                      <a:rPr lang="de-DE" sz="1996" i="1" dirty="0">
                        <a:latin typeface="Cambria Math"/>
                      </a:rPr>
                      <m:t>′(</m:t>
                    </m:r>
                    <m:r>
                      <a:rPr lang="de-DE" sz="1996" i="1" dirty="0">
                        <a:latin typeface="Cambria Math"/>
                      </a:rPr>
                      <m:t>𝑥</m:t>
                    </m:r>
                    <m:r>
                      <a:rPr lang="de-DE" sz="1996" i="1" dirty="0">
                        <a:latin typeface="Cambria Math"/>
                      </a:rPr>
                      <m:t>)</m:t>
                    </m:r>
                  </m:oMath>
                </a14:m>
                <a:r>
                  <a:rPr lang="de-DE" sz="1996" dirty="0"/>
                  <a:t>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de-DE" sz="1996" dirty="0"/>
                  <a:t>Abb. 4 zum Graphen der Integralfunktion.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de-DE" sz="1996" dirty="0"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Inhaltsplatzhalt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46" t="-6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platzhalter 4"/>
              <p:cNvSpPr txBox="1">
                <a:spLocks/>
              </p:cNvSpPr>
              <p:nvPr/>
            </p:nvSpPr>
            <p:spPr>
              <a:xfrm>
                <a:off x="5403745" y="1562166"/>
                <a:ext cx="3102236" cy="315587"/>
              </a:xfrm>
              <a:prstGeom prst="rect">
                <a:avLst/>
              </a:prstGeom>
            </p:spPr>
            <p:txBody>
              <a:bodyPr vert="horz" lIns="91429" tIns="45714" rIns="91429" bIns="45714">
                <a:spAutoFit/>
              </a:bodyPr>
              <a:lstStyle>
                <a:defPPr marL="432000" lvl="0" indent="-324000">
                  <a:spcBef>
                    <a:spcPts val="0"/>
                  </a:spcBef>
                  <a:spcAft>
                    <a:spcPts val="1417"/>
                  </a:spcAft>
                  <a:buSzPct val="45000"/>
                  <a:buFont typeface="StarSymbol"/>
                  <a:buNone/>
                  <a:defRPr lang="de-DE" sz="3200" b="0" i="0" u="none" strike="noStrike" kern="1200">
                    <a:ln>
                      <a:noFill/>
                    </a:ln>
                    <a:latin typeface="Arial" pitchFamily="18"/>
                    <a:ea typeface="MS Gothic" pitchFamily="2"/>
                    <a:cs typeface="Tahoma" pitchFamily="2"/>
                  </a:defRPr>
                </a:defPPr>
                <a:lvl1pPr marL="432000" lvl="0" indent="-324000" algn="l" rtl="0" eaLnBrk="1" latinLnBrk="0" hangingPunct="1">
                  <a:spcBef>
                    <a:spcPts val="0"/>
                  </a:spcBef>
                  <a:spcAft>
                    <a:spcPts val="1417"/>
                  </a:spcAft>
                  <a:buClr>
                    <a:schemeClr val="accent2"/>
                  </a:buClr>
                  <a:buSzPct val="45000"/>
                  <a:buFont typeface="StarSymbol"/>
                  <a:buChar char="●"/>
                  <a:defRPr kumimoji="0" lang="de-DE" sz="3200" b="0" i="0" u="none" strike="noStrike" kern="1200">
                    <a:ln>
                      <a:noFill/>
                    </a:ln>
                    <a:solidFill>
                      <a:schemeClr val="tx1"/>
                    </a:solidFill>
                    <a:latin typeface="Arial" pitchFamily="18"/>
                    <a:ea typeface="MS Gothic" pitchFamily="2"/>
                    <a:cs typeface="Tahoma" pitchFamily="2"/>
                  </a:defRPr>
                </a:lvl1pPr>
                <a:lvl2pPr marL="864000" lvl="1" indent="-324000" algn="l" rtl="0" eaLnBrk="1" latinLnBrk="0" hangingPunct="1">
                  <a:spcBef>
                    <a:spcPts val="0"/>
                  </a:spcBef>
                  <a:spcAft>
                    <a:spcPts val="1134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defRPr kumimoji="0" lang="de-DE" sz="2800" b="0" i="0" u="none" strike="noStrike" kern="1200">
                    <a:ln>
                      <a:noFill/>
                    </a:ln>
                    <a:solidFill>
                      <a:schemeClr val="tx1"/>
                    </a:solidFill>
                    <a:latin typeface="Arial" pitchFamily="18"/>
                    <a:ea typeface="MS Gothic" pitchFamily="2"/>
                    <a:cs typeface="Tahoma" pitchFamily="2"/>
                  </a:defRPr>
                </a:lvl2pPr>
                <a:lvl3pPr marL="1295999" lvl="2" indent="-288000" algn="l" rtl="0" eaLnBrk="1" latinLnBrk="0" hangingPunct="1">
                  <a:spcBef>
                    <a:spcPts val="0"/>
                  </a:spcBef>
                  <a:spcAft>
                    <a:spcPts val="850"/>
                  </a:spcAft>
                  <a:buClr>
                    <a:schemeClr val="accent2"/>
                  </a:buClr>
                  <a:buSzPct val="75000"/>
                  <a:buFont typeface="StarSymbol"/>
                  <a:buChar char="–"/>
                  <a:defRPr kumimoji="0" lang="de-DE" sz="2400" b="0" i="0" u="none" strike="noStrike" kern="1200">
                    <a:ln>
                      <a:noFill/>
                    </a:ln>
                    <a:solidFill>
                      <a:schemeClr val="tx1"/>
                    </a:solidFill>
                    <a:latin typeface="Arial" pitchFamily="18"/>
                    <a:ea typeface="MS Gothic" pitchFamily="2"/>
                    <a:cs typeface="Tahoma" pitchFamily="2"/>
                  </a:defRPr>
                </a:lvl3pPr>
                <a:lvl4pPr marL="1728000" lvl="3" indent="-216000" algn="l" rtl="0" eaLnBrk="1" latinLnBrk="0" hangingPunct="1">
                  <a:spcBef>
                    <a:spcPts val="0"/>
                  </a:spcBef>
                  <a:spcAft>
                    <a:spcPts val="567"/>
                  </a:spcAft>
                  <a:buClr>
                    <a:schemeClr val="accent3"/>
                  </a:buClr>
                  <a:buSzPct val="45000"/>
                  <a:buFont typeface="StarSymbol"/>
                  <a:buChar char="●"/>
                  <a:defRPr kumimoji="0" lang="de-DE" sz="2000" b="0" i="0" u="none" strike="noStrike" kern="1200">
                    <a:ln>
                      <a:noFill/>
                    </a:ln>
                    <a:solidFill>
                      <a:schemeClr val="tx1"/>
                    </a:solidFill>
                    <a:latin typeface="Arial" pitchFamily="18"/>
                    <a:ea typeface="MS Gothic" pitchFamily="2"/>
                    <a:cs typeface="Tahoma" pitchFamily="2"/>
                  </a:defRPr>
                </a:lvl4pPr>
                <a:lvl5pPr marL="2160000" lvl="4" indent="-216000" algn="l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4"/>
                  </a:buClr>
                  <a:buSzPct val="75000"/>
                  <a:buFont typeface="StarSymbol"/>
                  <a:buChar char="–"/>
                  <a:defRPr kumimoji="0" lang="de-DE" sz="2000" b="0" i="0" u="none" strike="noStrike" kern="1200">
                    <a:ln>
                      <a:noFill/>
                    </a:ln>
                    <a:solidFill>
                      <a:schemeClr val="tx1"/>
                    </a:solidFill>
                    <a:latin typeface="Arial" pitchFamily="18"/>
                    <a:ea typeface="MS Gothic" pitchFamily="2"/>
                    <a:cs typeface="Tahoma" pitchFamily="2"/>
                  </a:defRPr>
                </a:lvl5pPr>
                <a:lvl6pPr marL="2592000" lvl="5" indent="-216000" algn="l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defRPr kumimoji="0" lang="de-DE" sz="2000" b="0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Arial" pitchFamily="18"/>
                    <a:ea typeface="MS Gothic" pitchFamily="2"/>
                    <a:cs typeface="Tahoma" pitchFamily="2"/>
                  </a:defRPr>
                </a:lvl6pPr>
                <a:lvl7pPr marL="3024000" lvl="6" indent="-216000" algn="l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2"/>
                  </a:buClr>
                  <a:buSzPct val="45000"/>
                  <a:buFont typeface="StarSymbol"/>
                  <a:buChar char="●"/>
                  <a:defRPr kumimoji="0" lang="de-DE" sz="2000" b="0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Arial" pitchFamily="18"/>
                    <a:ea typeface="MS Gothic" pitchFamily="2"/>
                    <a:cs typeface="Tahoma" pitchFamily="2"/>
                  </a:defRPr>
                </a:lvl7pPr>
                <a:lvl8pPr marL="3456000" lvl="7" indent="-216000" algn="l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3"/>
                  </a:buClr>
                  <a:buSzPct val="45000"/>
                  <a:buFont typeface="StarSymbol"/>
                  <a:buChar char="●"/>
                  <a:defRPr kumimoji="0" lang="de-DE" sz="2000" b="0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Arial" pitchFamily="18"/>
                    <a:ea typeface="MS Gothic" pitchFamily="2"/>
                    <a:cs typeface="Tahoma" pitchFamily="2"/>
                  </a:defRPr>
                </a:lvl8pPr>
                <a:lvl9pPr marL="3887999" lvl="8" indent="-216000" algn="l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4"/>
                  </a:buClr>
                  <a:buSzPct val="45000"/>
                  <a:buFont typeface="StarSymbol"/>
                  <a:buChar char="●"/>
                  <a:defRPr kumimoji="0" lang="de-DE" sz="2000" b="0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Arial" pitchFamily="18"/>
                    <a:ea typeface="MS Gothic" pitchFamily="2"/>
                    <a:cs typeface="Tahoma" pitchFamily="2"/>
                  </a:defRPr>
                </a:lvl9pPr>
              </a:lstStyle>
              <a:p>
                <a:pPr>
                  <a:buFont typeface="StarSymbol"/>
                  <a:buNone/>
                </a:pPr>
                <a:r>
                  <a:rPr lang="de-DE" sz="1451" dirty="0">
                    <a:solidFill>
                      <a:srgbClr val="000000"/>
                    </a:solidFill>
                    <a:latin typeface="Verdana" pitchFamily="34"/>
                  </a:rPr>
                  <a:t>Schaubild von </a:t>
                </a:r>
                <a14:m>
                  <m:oMath xmlns:m="http://schemas.openxmlformats.org/officeDocument/2006/math">
                    <m:r>
                      <a:rPr lang="de-DE" sz="1451" i="1" dirty="0">
                        <a:solidFill>
                          <a:srgbClr val="000000"/>
                        </a:solidFill>
                        <a:latin typeface="Cambria Math"/>
                      </a:rPr>
                      <m:t>𝑓</m:t>
                    </m:r>
                    <m:r>
                      <a:rPr lang="de-DE" sz="1451" i="1" dirty="0">
                        <a:solidFill>
                          <a:srgbClr val="000000"/>
                        </a:solidFill>
                        <a:latin typeface="Cambria Math"/>
                      </a:rPr>
                      <m:t>′</m:t>
                    </m:r>
                  </m:oMath>
                </a14:m>
                <a:endParaRPr lang="de-DE" sz="1451" dirty="0">
                  <a:solidFill>
                    <a:srgbClr val="000000"/>
                  </a:solidFill>
                  <a:latin typeface="Verdana" pitchFamily="34"/>
                </a:endParaRPr>
              </a:p>
            </p:txBody>
          </p:sp>
        </mc:Choice>
        <mc:Fallback xmlns="">
          <p:sp>
            <p:nvSpPr>
              <p:cNvPr id="8" name="Textplatzhalt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745" y="1562166"/>
                <a:ext cx="3102236" cy="315587"/>
              </a:xfrm>
              <a:prstGeom prst="rect">
                <a:avLst/>
              </a:prstGeom>
              <a:blipFill>
                <a:blip r:embed="rId3"/>
                <a:stretch>
                  <a:fillRect t="-3846" b="-192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423" y="1861380"/>
            <a:ext cx="3002262" cy="195930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833" y="4147492"/>
            <a:ext cx="3020852" cy="19593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platzhalter 5"/>
              <p:cNvSpPr txBox="1">
                <a:spLocks/>
              </p:cNvSpPr>
              <p:nvPr/>
            </p:nvSpPr>
            <p:spPr>
              <a:xfrm>
                <a:off x="5400473" y="3886223"/>
                <a:ext cx="3102236" cy="315587"/>
              </a:xfrm>
              <a:prstGeom prst="rect">
                <a:avLst/>
              </a:prstGeom>
            </p:spPr>
            <p:txBody>
              <a:bodyPr vert="horz" lIns="91429" tIns="45714" rIns="91429" bIns="45714">
                <a:spAutoFit/>
              </a:bodyPr>
              <a:lstStyle>
                <a:defPPr marL="432000" lvl="0" indent="-324000">
                  <a:spcBef>
                    <a:spcPts val="0"/>
                  </a:spcBef>
                  <a:spcAft>
                    <a:spcPts val="1417"/>
                  </a:spcAft>
                  <a:buSzPct val="45000"/>
                  <a:buFont typeface="StarSymbol"/>
                  <a:buNone/>
                  <a:defRPr lang="de-DE" sz="3200" b="0" i="0" u="none" strike="noStrike" kern="1200">
                    <a:ln>
                      <a:noFill/>
                    </a:ln>
                    <a:latin typeface="Arial" pitchFamily="18"/>
                    <a:ea typeface="MS Gothic" pitchFamily="2"/>
                    <a:cs typeface="Tahoma" pitchFamily="2"/>
                  </a:defRPr>
                </a:defPPr>
                <a:lvl1pPr marL="432000" lvl="0" indent="-324000" algn="l" rtl="0" eaLnBrk="1" latinLnBrk="0" hangingPunct="1">
                  <a:spcBef>
                    <a:spcPts val="0"/>
                  </a:spcBef>
                  <a:spcAft>
                    <a:spcPts val="1417"/>
                  </a:spcAft>
                  <a:buClr>
                    <a:schemeClr val="accent2"/>
                  </a:buClr>
                  <a:buSzPct val="45000"/>
                  <a:buFont typeface="StarSymbol"/>
                  <a:buChar char="●"/>
                  <a:defRPr kumimoji="0" lang="de-DE" sz="3200" b="0" i="0" u="none" strike="noStrike" kern="1200">
                    <a:ln>
                      <a:noFill/>
                    </a:ln>
                    <a:solidFill>
                      <a:schemeClr val="tx1"/>
                    </a:solidFill>
                    <a:latin typeface="Arial" pitchFamily="18"/>
                    <a:ea typeface="MS Gothic" pitchFamily="2"/>
                    <a:cs typeface="Tahoma" pitchFamily="2"/>
                  </a:defRPr>
                </a:lvl1pPr>
                <a:lvl2pPr marL="864000" lvl="1" indent="-324000" algn="l" rtl="0" eaLnBrk="1" latinLnBrk="0" hangingPunct="1">
                  <a:spcBef>
                    <a:spcPts val="0"/>
                  </a:spcBef>
                  <a:spcAft>
                    <a:spcPts val="1134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defRPr kumimoji="0" lang="de-DE" sz="2800" b="0" i="0" u="none" strike="noStrike" kern="1200">
                    <a:ln>
                      <a:noFill/>
                    </a:ln>
                    <a:solidFill>
                      <a:schemeClr val="tx1"/>
                    </a:solidFill>
                    <a:latin typeface="Arial" pitchFamily="18"/>
                    <a:ea typeface="MS Gothic" pitchFamily="2"/>
                    <a:cs typeface="Tahoma" pitchFamily="2"/>
                  </a:defRPr>
                </a:lvl2pPr>
                <a:lvl3pPr marL="1295999" lvl="2" indent="-288000" algn="l" rtl="0" eaLnBrk="1" latinLnBrk="0" hangingPunct="1">
                  <a:spcBef>
                    <a:spcPts val="0"/>
                  </a:spcBef>
                  <a:spcAft>
                    <a:spcPts val="850"/>
                  </a:spcAft>
                  <a:buClr>
                    <a:schemeClr val="accent2"/>
                  </a:buClr>
                  <a:buSzPct val="75000"/>
                  <a:buFont typeface="StarSymbol"/>
                  <a:buChar char="–"/>
                  <a:defRPr kumimoji="0" lang="de-DE" sz="2400" b="0" i="0" u="none" strike="noStrike" kern="1200">
                    <a:ln>
                      <a:noFill/>
                    </a:ln>
                    <a:solidFill>
                      <a:schemeClr val="tx1"/>
                    </a:solidFill>
                    <a:latin typeface="Arial" pitchFamily="18"/>
                    <a:ea typeface="MS Gothic" pitchFamily="2"/>
                    <a:cs typeface="Tahoma" pitchFamily="2"/>
                  </a:defRPr>
                </a:lvl3pPr>
                <a:lvl4pPr marL="1728000" lvl="3" indent="-216000" algn="l" rtl="0" eaLnBrk="1" latinLnBrk="0" hangingPunct="1">
                  <a:spcBef>
                    <a:spcPts val="0"/>
                  </a:spcBef>
                  <a:spcAft>
                    <a:spcPts val="567"/>
                  </a:spcAft>
                  <a:buClr>
                    <a:schemeClr val="accent3"/>
                  </a:buClr>
                  <a:buSzPct val="45000"/>
                  <a:buFont typeface="StarSymbol"/>
                  <a:buChar char="●"/>
                  <a:defRPr kumimoji="0" lang="de-DE" sz="2000" b="0" i="0" u="none" strike="noStrike" kern="1200">
                    <a:ln>
                      <a:noFill/>
                    </a:ln>
                    <a:solidFill>
                      <a:schemeClr val="tx1"/>
                    </a:solidFill>
                    <a:latin typeface="Arial" pitchFamily="18"/>
                    <a:ea typeface="MS Gothic" pitchFamily="2"/>
                    <a:cs typeface="Tahoma" pitchFamily="2"/>
                  </a:defRPr>
                </a:lvl4pPr>
                <a:lvl5pPr marL="2160000" lvl="4" indent="-216000" algn="l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4"/>
                  </a:buClr>
                  <a:buSzPct val="75000"/>
                  <a:buFont typeface="StarSymbol"/>
                  <a:buChar char="–"/>
                  <a:defRPr kumimoji="0" lang="de-DE" sz="2000" b="0" i="0" u="none" strike="noStrike" kern="1200">
                    <a:ln>
                      <a:noFill/>
                    </a:ln>
                    <a:solidFill>
                      <a:schemeClr val="tx1"/>
                    </a:solidFill>
                    <a:latin typeface="Arial" pitchFamily="18"/>
                    <a:ea typeface="MS Gothic" pitchFamily="2"/>
                    <a:cs typeface="Tahoma" pitchFamily="2"/>
                  </a:defRPr>
                </a:lvl5pPr>
                <a:lvl6pPr marL="2592000" lvl="5" indent="-216000" algn="l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1"/>
                  </a:buClr>
                  <a:buSzPct val="45000"/>
                  <a:buFont typeface="StarSymbol"/>
                  <a:buChar char="●"/>
                  <a:defRPr kumimoji="0" lang="de-DE" sz="2000" b="0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Arial" pitchFamily="18"/>
                    <a:ea typeface="MS Gothic" pitchFamily="2"/>
                    <a:cs typeface="Tahoma" pitchFamily="2"/>
                  </a:defRPr>
                </a:lvl6pPr>
                <a:lvl7pPr marL="3024000" lvl="6" indent="-216000" algn="l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2"/>
                  </a:buClr>
                  <a:buSzPct val="45000"/>
                  <a:buFont typeface="StarSymbol"/>
                  <a:buChar char="●"/>
                  <a:defRPr kumimoji="0" lang="de-DE" sz="2000" b="0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Arial" pitchFamily="18"/>
                    <a:ea typeface="MS Gothic" pitchFamily="2"/>
                    <a:cs typeface="Tahoma" pitchFamily="2"/>
                  </a:defRPr>
                </a:lvl7pPr>
                <a:lvl8pPr marL="3456000" lvl="7" indent="-216000" algn="l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3"/>
                  </a:buClr>
                  <a:buSzPct val="45000"/>
                  <a:buFont typeface="StarSymbol"/>
                  <a:buChar char="●"/>
                  <a:defRPr kumimoji="0" lang="de-DE" sz="2000" b="0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Arial" pitchFamily="18"/>
                    <a:ea typeface="MS Gothic" pitchFamily="2"/>
                    <a:cs typeface="Tahoma" pitchFamily="2"/>
                  </a:defRPr>
                </a:lvl8pPr>
                <a:lvl9pPr marL="3887999" lvl="8" indent="-216000" algn="l" rtl="0" eaLnBrk="1" latinLnBrk="0" hangingPunct="1">
                  <a:spcBef>
                    <a:spcPts val="0"/>
                  </a:spcBef>
                  <a:spcAft>
                    <a:spcPts val="283"/>
                  </a:spcAft>
                  <a:buClr>
                    <a:schemeClr val="accent4"/>
                  </a:buClr>
                  <a:buSzPct val="45000"/>
                  <a:buFont typeface="StarSymbol"/>
                  <a:buChar char="●"/>
                  <a:defRPr kumimoji="0" lang="de-DE" sz="2000" b="0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Arial" pitchFamily="18"/>
                    <a:ea typeface="MS Gothic" pitchFamily="2"/>
                    <a:cs typeface="Tahoma" pitchFamily="2"/>
                  </a:defRPr>
                </a:lvl9pPr>
              </a:lstStyle>
              <a:p>
                <a:pPr>
                  <a:buNone/>
                </a:pPr>
                <a:r>
                  <a:rPr lang="de-DE" sz="1451" dirty="0">
                    <a:solidFill>
                      <a:srgbClr val="000000"/>
                    </a:solidFill>
                    <a:latin typeface="Verdana" pitchFamily="34"/>
                  </a:rPr>
                  <a:t>Schaubild von </a:t>
                </a:r>
                <a14:m>
                  <m:oMath xmlns:m="http://schemas.openxmlformats.org/officeDocument/2006/math">
                    <m:r>
                      <a:rPr lang="de-DE" sz="1451" i="1" dirty="0">
                        <a:solidFill>
                          <a:srgbClr val="000000"/>
                        </a:solidFill>
                        <a:latin typeface="Cambria Math"/>
                      </a:rPr>
                      <m:t>𝐼</m:t>
                    </m:r>
                    <m:r>
                      <a:rPr lang="de-DE" sz="1451" i="1" dirty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de-DE" sz="1451" i="1" dirty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de-DE" sz="1451" i="1" dirty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de-DE" sz="1451" dirty="0">
                  <a:solidFill>
                    <a:srgbClr val="000000"/>
                  </a:solidFill>
                  <a:latin typeface="Verdana" pitchFamily="34"/>
                </a:endParaRPr>
              </a:p>
            </p:txBody>
          </p:sp>
        </mc:Choice>
        <mc:Fallback xmlns="">
          <p:sp>
            <p:nvSpPr>
              <p:cNvPr id="9" name="Textplatzhalt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473" y="3886223"/>
                <a:ext cx="3102236" cy="315587"/>
              </a:xfrm>
              <a:prstGeom prst="rect">
                <a:avLst/>
              </a:prstGeom>
              <a:blipFill>
                <a:blip r:embed="rId6"/>
                <a:stretch>
                  <a:fillRect t="-3922" b="-215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332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503" y="1647765"/>
            <a:ext cx="2704320" cy="269568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</a:t>
            </a:r>
            <a:r>
              <a:rPr lang="de-DE" dirty="0" smtClean="0"/>
              <a:t>2016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414726" indent="-414726">
                  <a:buClrTx/>
                  <a:buSzPct val="100000"/>
                  <a:buFont typeface="+mj-lt"/>
                  <a:buAutoNum type="arabicParenBoth" startAt="3"/>
                </a:pPr>
                <a:r>
                  <a:rPr lang="de-DE" sz="1996" dirty="0"/>
                  <a:t>Wir sehen, dass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de-DE" sz="1996" dirty="0"/>
                  <a:t> bei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1996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1996" dirty="0"/>
                  <a:t> einen </a:t>
                </a:r>
                <a:br>
                  <a:rPr lang="de-DE" sz="1996" dirty="0"/>
                </a:br>
                <a:r>
                  <a:rPr lang="de-DE" sz="1996" dirty="0"/>
                  <a:t>Wendepunkt besitzt. Somit gilt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sz="1996" i="1" dirty="0">
                        <a:latin typeface="Cambria Math" panose="02040503050406030204" pitchFamily="18" charset="0"/>
                      </a:rPr>
                      <m:t>‘‘(0)=0</m:t>
                    </m:r>
                  </m:oMath>
                </a14:m>
                <a:r>
                  <a:rPr lang="de-DE" sz="1996" dirty="0"/>
                  <a:t>. </a:t>
                </a:r>
                <a:br>
                  <a:rPr lang="de-DE" sz="1996" dirty="0"/>
                </a:br>
                <a:r>
                  <a:rPr lang="de-DE" sz="1996" dirty="0"/>
                  <a:t>Wegen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sz="1996" i="1" dirty="0">
                        <a:latin typeface="Cambria Math" panose="02040503050406030204" pitchFamily="18" charset="0"/>
                      </a:rPr>
                      <m:t>‘(</m:t>
                    </m:r>
                    <m:r>
                      <a:rPr lang="de-DE" sz="1996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1996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de-DE" sz="1996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1996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1996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1996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1996" dirty="0"/>
                  <a:t> folgt sofort </a:t>
                </a:r>
                <a:br>
                  <a:rPr lang="de-DE" sz="1996" dirty="0"/>
                </a:br>
                <a14:m>
                  <m:oMath xmlns:m="http://schemas.openxmlformats.org/officeDocument/2006/math">
                    <m:r>
                      <a:rPr lang="de-DE" sz="1996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sz="1996" i="1" dirty="0">
                        <a:latin typeface="Cambria Math" panose="02040503050406030204" pitchFamily="18" charset="0"/>
                      </a:rPr>
                      <m:t>‘‘(0)=</m:t>
                    </m:r>
                    <m:r>
                      <a:rPr lang="de-DE" sz="1996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1996" i="1" dirty="0">
                        <a:latin typeface="Cambria Math" panose="02040503050406030204" pitchFamily="18" charset="0"/>
                      </a:rPr>
                      <m:t>‘(0)=0</m:t>
                    </m:r>
                  </m:oMath>
                </a14:m>
                <a:r>
                  <a:rPr lang="de-DE" sz="1996" dirty="0"/>
                  <a:t>, d.h.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1996" i="1" dirty="0">
                        <a:latin typeface="Cambria Math" panose="02040503050406030204" pitchFamily="18" charset="0"/>
                      </a:rPr>
                      <m:t>‘</m:t>
                    </m:r>
                  </m:oMath>
                </a14:m>
                <a:r>
                  <a:rPr lang="de-DE" sz="1996" dirty="0"/>
                  <a:t> hat bei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1996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1996" dirty="0"/>
                  <a:t> </a:t>
                </a:r>
                <a:br>
                  <a:rPr lang="de-DE" sz="1996" dirty="0"/>
                </a:br>
                <a:r>
                  <a:rPr lang="de-DE" sz="1996" dirty="0"/>
                  <a:t>eine Nullstelle.</a:t>
                </a:r>
                <a:br>
                  <a:rPr lang="de-DE" sz="1996" dirty="0"/>
                </a:br>
                <a:r>
                  <a:rPr lang="de-DE" sz="726" dirty="0"/>
                  <a:t/>
                </a:r>
                <a:br>
                  <a:rPr lang="de-DE" sz="726" dirty="0"/>
                </a:br>
                <a:r>
                  <a:rPr lang="de-DE" sz="1996" b="1" dirty="0"/>
                  <a:t>Ergebnis:</a:t>
                </a:r>
                <a:r>
                  <a:rPr lang="de-DE" sz="1996" dirty="0"/>
                  <a:t> Die Aussage ist wahr.</a:t>
                </a:r>
                <a:br>
                  <a:rPr lang="de-DE" sz="1996" dirty="0"/>
                </a:br>
                <a:endParaRPr lang="de-DE" sz="726" dirty="0"/>
              </a:p>
              <a:p>
                <a:pPr marL="414726" indent="-414726">
                  <a:buClrTx/>
                  <a:buSzPct val="100000"/>
                  <a:buFont typeface="+mj-lt"/>
                  <a:buAutoNum type="arabicParenBoth" startAt="3"/>
                </a:pPr>
                <a:r>
                  <a:rPr lang="de-DE" sz="1996" dirty="0"/>
                  <a:t>Wegen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1996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996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sz="1996" i="1" dirty="0">
                        <a:latin typeface="Cambria Math" panose="02040503050406030204" pitchFamily="18" charset="0"/>
                      </a:rPr>
                      <m:t>‘</m:t>
                    </m:r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de-DE" sz="1996" dirty="0"/>
                  <a:t> können wir statt</a:t>
                </a:r>
                <a:br>
                  <a:rPr lang="de-DE" sz="1996" dirty="0"/>
                </a:br>
                <a14:m>
                  <m:oMath xmlns:m="http://schemas.openxmlformats.org/officeDocument/2006/math">
                    <m:r>
                      <a:rPr lang="de-DE" sz="1996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de-DE" sz="1996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996" i="1" dirty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</m:d>
                  </m:oMath>
                </a14:m>
                <a:r>
                  <a:rPr lang="de-DE" sz="1996" dirty="0"/>
                  <a:t> auch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sz="1996" i="1" dirty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de-DE" sz="1996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996" i="1" dirty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</m:d>
                  </m:oMath>
                </a14:m>
                <a:r>
                  <a:rPr lang="de-DE" sz="1996" dirty="0"/>
                  <a:t> schreiben. </a:t>
                </a:r>
                <a:br>
                  <a:rPr lang="de-DE" sz="1996" dirty="0"/>
                </a:br>
                <a:r>
                  <a:rPr lang="de-DE" sz="1996" dirty="0"/>
                  <a:t>Aus der Abbildung lesen wir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de-DE" sz="1996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1996" dirty="0"/>
                  <a:t> ab und müssen nun nur noch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sz="1996" i="1" dirty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de-DE" sz="1996" dirty="0"/>
                  <a:t> bilden. Wir sehen aber, dass der Graph von F bei x=0 (im Wendepunkt) eine fallende Tangente hat, d.h.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996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996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de-DE" sz="1996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de-DE" sz="1996" i="1" dirty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de-DE" sz="1996" dirty="0"/>
                  <a:t>.</a:t>
                </a:r>
                <a:br>
                  <a:rPr lang="de-DE" sz="1996" dirty="0"/>
                </a:br>
                <a:r>
                  <a:rPr lang="de-DE" sz="726" dirty="0"/>
                  <a:t/>
                </a:r>
                <a:br>
                  <a:rPr lang="de-DE" sz="726" dirty="0"/>
                </a:br>
                <a:r>
                  <a:rPr lang="de-DE" sz="1996" b="1" dirty="0"/>
                  <a:t>Ergebnis:</a:t>
                </a:r>
                <a:r>
                  <a:rPr lang="de-DE" sz="1996" dirty="0"/>
                  <a:t> Die Aussage ist falsch.</a:t>
                </a:r>
                <a:br>
                  <a:rPr lang="de-DE" sz="1996" dirty="0"/>
                </a:br>
                <a:endParaRPr lang="de-DE" sz="907" dirty="0"/>
              </a:p>
            </p:txBody>
          </p:sp>
        </mc:Choice>
        <mc:Fallback xmlns="">
          <p:sp>
            <p:nvSpPr>
              <p:cNvPr id="5" name="Inhaltsplatzhalt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814" t="-8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8390955" y="3807640"/>
                <a:ext cx="313034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955" y="3807640"/>
                <a:ext cx="313034" cy="2877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eck 14"/>
              <p:cNvSpPr/>
              <p:nvPr/>
            </p:nvSpPr>
            <p:spPr>
              <a:xfrm>
                <a:off x="7071345" y="1630676"/>
                <a:ext cx="315664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 dirty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15" name="Rechtec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345" y="1630676"/>
                <a:ext cx="315664" cy="2877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hteck 15"/>
              <p:cNvSpPr/>
              <p:nvPr/>
            </p:nvSpPr>
            <p:spPr>
              <a:xfrm>
                <a:off x="7091154" y="3288759"/>
                <a:ext cx="311303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16" name="Rechtec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154" y="3288759"/>
                <a:ext cx="311303" cy="2877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/>
              <p:cNvSpPr/>
              <p:nvPr/>
            </p:nvSpPr>
            <p:spPr>
              <a:xfrm>
                <a:off x="7091154" y="2848038"/>
                <a:ext cx="311303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17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154" y="2848038"/>
                <a:ext cx="311303" cy="2877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hteck 18"/>
              <p:cNvSpPr/>
              <p:nvPr/>
            </p:nvSpPr>
            <p:spPr>
              <a:xfrm>
                <a:off x="7098083" y="2435973"/>
                <a:ext cx="311303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19" name="Rechtec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8083" y="2435973"/>
                <a:ext cx="311303" cy="2877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9"/>
              <p:cNvSpPr/>
              <p:nvPr/>
            </p:nvSpPr>
            <p:spPr>
              <a:xfrm>
                <a:off x="6624291" y="3824920"/>
                <a:ext cx="433132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 dirty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20" name="Rechtec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291" y="3824920"/>
                <a:ext cx="433132" cy="2877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hteck 20"/>
              <p:cNvSpPr/>
              <p:nvPr/>
            </p:nvSpPr>
            <p:spPr>
              <a:xfrm>
                <a:off x="6237367" y="3824920"/>
                <a:ext cx="433132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 dirty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21" name="Rechtec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367" y="3824920"/>
                <a:ext cx="433132" cy="2877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hteck 21"/>
              <p:cNvSpPr/>
              <p:nvPr/>
            </p:nvSpPr>
            <p:spPr>
              <a:xfrm>
                <a:off x="8014563" y="3824920"/>
                <a:ext cx="311303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22" name="Rechtec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563" y="3824920"/>
                <a:ext cx="311303" cy="2877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hteck 22"/>
              <p:cNvSpPr/>
              <p:nvPr/>
            </p:nvSpPr>
            <p:spPr>
              <a:xfrm>
                <a:off x="7567965" y="3824920"/>
                <a:ext cx="311303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23" name="Rechteck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965" y="3824920"/>
                <a:ext cx="311303" cy="28777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hteck 23"/>
              <p:cNvSpPr/>
              <p:nvPr/>
            </p:nvSpPr>
            <p:spPr>
              <a:xfrm>
                <a:off x="7093101" y="3824920"/>
                <a:ext cx="311303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24" name="Rechtec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101" y="3824920"/>
                <a:ext cx="311303" cy="2877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hteck 24"/>
              <p:cNvSpPr/>
              <p:nvPr/>
            </p:nvSpPr>
            <p:spPr>
              <a:xfrm>
                <a:off x="7098083" y="2005301"/>
                <a:ext cx="311303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 dirty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25" name="Rechtec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8083" y="2005301"/>
                <a:ext cx="311303" cy="28777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5956014" y="1926698"/>
                <a:ext cx="1048557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270" dirty="0"/>
                  <a:t>Graph von </a:t>
                </a:r>
                <a14:m>
                  <m:oMath xmlns:m="http://schemas.openxmlformats.org/officeDocument/2006/math">
                    <m:r>
                      <a:rPr lang="de-DE" sz="1270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de-DE" sz="1270" dirty="0"/>
                  <a:t> </a:t>
                </a:r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14" y="1926698"/>
                <a:ext cx="1048557" cy="287771"/>
              </a:xfrm>
              <a:prstGeom prst="rect">
                <a:avLst/>
              </a:prstGeom>
              <a:blipFill>
                <a:blip r:embed="rId15"/>
                <a:stretch>
                  <a:fillRect l="-581" b="-191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6310645" y="88424"/>
                <a:ext cx="2808652" cy="899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14726" indent="-414726">
                  <a:buSzPct val="100000"/>
                  <a:buFont typeface="+mj-lt"/>
                  <a:buAutoNum type="arabicParenBoth" startAt="3"/>
                </a:pPr>
                <a:r>
                  <a:rPr lang="de-DE" sz="1270" dirty="0"/>
                  <a:t> </a:t>
                </a:r>
                <a14:m>
                  <m:oMath xmlns:m="http://schemas.openxmlformats.org/officeDocument/2006/math">
                    <m:r>
                      <a:rPr lang="de-DE" sz="127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1270" i="1" dirty="0">
                        <a:latin typeface="Cambria Math" panose="02040503050406030204" pitchFamily="18" charset="0"/>
                      </a:rPr>
                      <m:t>‘</m:t>
                    </m:r>
                  </m:oMath>
                </a14:m>
                <a:r>
                  <a:rPr lang="de-DE" sz="1270" dirty="0"/>
                  <a:t> besitzt im Bereich </a:t>
                </a:r>
                <a14:m>
                  <m:oMath xmlns:m="http://schemas.openxmlformats.org/officeDocument/2006/math">
                    <m:r>
                      <a:rPr lang="de-DE" sz="1270" i="1" dirty="0">
                        <a:latin typeface="Cambria Math" panose="02040503050406030204" pitchFamily="18" charset="0"/>
                      </a:rPr>
                      <m:t>−1≤</m:t>
                    </m:r>
                    <m:r>
                      <a:rPr lang="de-DE" sz="127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1270" i="1" dirty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de-DE" sz="1270" dirty="0"/>
                  <a:t> eine Nullstelle.		</a:t>
                </a:r>
              </a:p>
              <a:p>
                <a:pPr marL="414726" indent="-414726">
                  <a:buSzPct val="100000"/>
                  <a:buFont typeface="+mj-lt"/>
                  <a:buAutoNum type="arabicParenBoth" startAt="3"/>
                </a:pPr>
                <a:r>
                  <a:rPr lang="de-DE" sz="1270" dirty="0"/>
                  <a:t> </a:t>
                </a:r>
                <a14:m>
                  <m:oMath xmlns:m="http://schemas.openxmlformats.org/officeDocument/2006/math">
                    <m:r>
                      <a:rPr lang="de-DE" sz="127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127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270" i="1" dirty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de-DE" sz="127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270" i="1" dirty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</m:d>
                    <m:r>
                      <a:rPr lang="de-DE" sz="1270" i="1" dirty="0"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endParaRPr lang="de-DE" sz="1270" dirty="0"/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645" y="88424"/>
                <a:ext cx="2808652" cy="899221"/>
              </a:xfrm>
              <a:prstGeom prst="rect">
                <a:avLst/>
              </a:prstGeom>
              <a:blipFill>
                <a:blip r:embed="rId16"/>
                <a:stretch>
                  <a:fillRect l="-217" t="-680" b="-47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Gerader Verbinder 25"/>
          <p:cNvCxnSpPr/>
          <p:nvPr/>
        </p:nvCxnSpPr>
        <p:spPr>
          <a:xfrm flipV="1">
            <a:off x="3718585" y="3573743"/>
            <a:ext cx="656733" cy="497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 flipV="1">
            <a:off x="3718584" y="5780430"/>
            <a:ext cx="656733" cy="497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77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</a:t>
            </a:r>
            <a:r>
              <a:rPr lang="de-DE" dirty="0" smtClean="0"/>
              <a:t>2015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1996" b="1" dirty="0">
                    <a:solidFill>
                      <a:srgbClr val="000000"/>
                    </a:solidFill>
                    <a:latin typeface="Calibri" pitchFamily="34" charset="0"/>
                    <a:ea typeface="F52"/>
                    <a:cs typeface="Calibri" pitchFamily="34" charset="0"/>
                  </a:rPr>
                  <a:t>Aufgabe 5:</a:t>
                </a:r>
              </a:p>
              <a:p>
                <a:pPr marL="0" indent="0">
                  <a:buNone/>
                </a:pPr>
                <a:r>
                  <a:rPr lang="de-DE" sz="1996" dirty="0"/>
                  <a:t>Die Abbildung zeigt den Graphen </a:t>
                </a:r>
                <a:br>
                  <a:rPr lang="de-DE" sz="1996" dirty="0"/>
                </a:br>
                <a:r>
                  <a:rPr lang="de-DE" sz="1996" dirty="0"/>
                  <a:t>der Ableitungsfunktion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</a:rPr>
                      <m:t>𝑓</m:t>
                    </m:r>
                    <m:r>
                      <a:rPr lang="de-DE" sz="1996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de-DE" sz="1996" dirty="0"/>
                  <a:t> einer </a:t>
                </a:r>
                <a:br>
                  <a:rPr lang="de-DE" sz="1996" dirty="0"/>
                </a:br>
                <a:r>
                  <a:rPr lang="de-DE" sz="1996" dirty="0"/>
                  <a:t>ganzrationalen Funktion.</a:t>
                </a:r>
                <a:br>
                  <a:rPr lang="de-DE" sz="1996" dirty="0"/>
                </a:br>
                <a:r>
                  <a:rPr lang="de-DE" sz="1996" dirty="0"/>
                  <a:t>Entscheiden Sie, ob die folgenden Aussagen</a:t>
                </a:r>
                <a:br>
                  <a:rPr lang="de-DE" sz="1996" dirty="0"/>
                </a:br>
                <a:r>
                  <a:rPr lang="de-DE" sz="1996" dirty="0"/>
                  <a:t>wahr oder falsch sind.</a:t>
                </a:r>
                <a:br>
                  <a:rPr lang="de-DE" sz="1996" dirty="0"/>
                </a:br>
                <a:r>
                  <a:rPr lang="de-DE" sz="1996" dirty="0"/>
                  <a:t>Begründen Sie jeweils Ihre Antwort.</a:t>
                </a:r>
              </a:p>
              <a:p>
                <a:pPr marL="414726" indent="-414726">
                  <a:buClrTx/>
                  <a:buSzPct val="100000"/>
                  <a:buFont typeface="+mj-lt"/>
                  <a:buAutoNum type="arabicParenBoth"/>
                </a:pPr>
                <a:r>
                  <a:rPr lang="de-DE" sz="1996" dirty="0"/>
                  <a:t>Der Graph von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de-DE" sz="1996" dirty="0"/>
                  <a:t> hat bei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1996" i="1" dirty="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de-DE" sz="1996" dirty="0"/>
                  <a:t/>
                </a:r>
                <a:br>
                  <a:rPr lang="de-DE" sz="1996" dirty="0"/>
                </a:br>
                <a:r>
                  <a:rPr lang="de-DE" sz="1996" dirty="0"/>
                  <a:t>einen Tiefpunkt.</a:t>
                </a:r>
              </a:p>
              <a:p>
                <a:pPr marL="414726" indent="-414726">
                  <a:buClrTx/>
                  <a:buSzPct val="100000"/>
                  <a:buFont typeface="+mj-lt"/>
                  <a:buAutoNum type="arabicParenBoth"/>
                </a:pPr>
                <a:r>
                  <a:rPr lang="de-DE" sz="1996" dirty="0"/>
                  <a:t>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de-DE" sz="1996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de-DE" sz="1996" i="1" dirty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de-DE" sz="1996" dirty="0"/>
              </a:p>
              <a:p>
                <a:pPr marL="414726" indent="-414726">
                  <a:buClrTx/>
                  <a:buSzPct val="100000"/>
                  <a:buFont typeface="+mj-lt"/>
                  <a:buAutoNum type="arabicParenBoth"/>
                </a:pPr>
                <a:r>
                  <a:rPr lang="de-DE" sz="1996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996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996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DE" sz="1996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de-DE" sz="1996" i="1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sz="1996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996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DE" sz="1996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de-DE" sz="1996" i="1" dirty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de-DE" sz="1996" dirty="0"/>
              </a:p>
              <a:p>
                <a:pPr marL="414726" indent="-414726">
                  <a:buClrTx/>
                  <a:buSzPct val="100000"/>
                  <a:buFont typeface="+mj-lt"/>
                  <a:buAutoNum type="arabicParenBoth"/>
                </a:pPr>
                <a:r>
                  <a:rPr lang="de-DE" sz="1996" dirty="0"/>
                  <a:t>Der Grad der Funktion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1996" dirty="0"/>
                  <a:t> ist mindestens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de-DE" sz="1996" dirty="0"/>
                  <a:t>.			           </a:t>
                </a:r>
                <a:r>
                  <a:rPr lang="de-DE" sz="1996" dirty="0" smtClean="0"/>
                  <a:t>								(</a:t>
                </a:r>
                <a:r>
                  <a:rPr lang="de-DE" sz="1996" dirty="0"/>
                  <a:t>5 VP)</a:t>
                </a:r>
              </a:p>
            </p:txBody>
          </p:sp>
        </mc:Choice>
        <mc:Fallback xmlns="">
          <p:sp>
            <p:nvSpPr>
              <p:cNvPr id="5" name="Inhaltsplatzhalt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23" t="-814" r="-374" b="-23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500" y="1992015"/>
            <a:ext cx="3001185" cy="2991247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 flipV="1">
            <a:off x="7623490" y="1979740"/>
            <a:ext cx="0" cy="2970638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5620500" y="3989210"/>
            <a:ext cx="3001185" cy="1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8397805" y="3718706"/>
                <a:ext cx="313034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805" y="3718706"/>
                <a:ext cx="313034" cy="2877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eck 14"/>
              <p:cNvSpPr/>
              <p:nvPr/>
            </p:nvSpPr>
            <p:spPr>
              <a:xfrm>
                <a:off x="7614274" y="1909072"/>
                <a:ext cx="315664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 dirty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15" name="Rechtec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274" y="1909072"/>
                <a:ext cx="315664" cy="2877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hteck 15"/>
              <p:cNvSpPr/>
              <p:nvPr/>
            </p:nvSpPr>
            <p:spPr>
              <a:xfrm>
                <a:off x="7332454" y="3353116"/>
                <a:ext cx="311303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16" name="Rechtec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454" y="3353116"/>
                <a:ext cx="311303" cy="2877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/>
              <p:cNvSpPr/>
              <p:nvPr/>
            </p:nvSpPr>
            <p:spPr>
              <a:xfrm>
                <a:off x="7332454" y="2850881"/>
                <a:ext cx="311303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17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454" y="2850881"/>
                <a:ext cx="311303" cy="2877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hteck 17"/>
              <p:cNvSpPr/>
              <p:nvPr/>
            </p:nvSpPr>
            <p:spPr>
              <a:xfrm>
                <a:off x="7212348" y="4343990"/>
                <a:ext cx="433132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 dirty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18" name="Rechtec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348" y="4343990"/>
                <a:ext cx="433132" cy="2877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hteck 18"/>
              <p:cNvSpPr/>
              <p:nvPr/>
            </p:nvSpPr>
            <p:spPr>
              <a:xfrm>
                <a:off x="7339384" y="2365489"/>
                <a:ext cx="311303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19" name="Rechtec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384" y="2365489"/>
                <a:ext cx="311303" cy="2877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9"/>
              <p:cNvSpPr/>
              <p:nvPr/>
            </p:nvSpPr>
            <p:spPr>
              <a:xfrm>
                <a:off x="6897681" y="4008164"/>
                <a:ext cx="433132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 dirty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20" name="Rechtec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681" y="4008164"/>
                <a:ext cx="433132" cy="2877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hteck 20"/>
              <p:cNvSpPr/>
              <p:nvPr/>
            </p:nvSpPr>
            <p:spPr>
              <a:xfrm>
                <a:off x="6402775" y="4008164"/>
                <a:ext cx="433132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 dirty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21" name="Rechtec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775" y="4008164"/>
                <a:ext cx="433132" cy="2877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hteck 21"/>
              <p:cNvSpPr/>
              <p:nvPr/>
            </p:nvSpPr>
            <p:spPr>
              <a:xfrm>
                <a:off x="5925030" y="4008164"/>
                <a:ext cx="433132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 dirty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22" name="Rechtec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030" y="4008164"/>
                <a:ext cx="433132" cy="2877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hteck 22"/>
              <p:cNvSpPr/>
              <p:nvPr/>
            </p:nvSpPr>
            <p:spPr>
              <a:xfrm>
                <a:off x="7973437" y="4008164"/>
                <a:ext cx="311303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23" name="Rechteck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437" y="4008164"/>
                <a:ext cx="311303" cy="28777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hteck 23"/>
              <p:cNvSpPr/>
              <p:nvPr/>
            </p:nvSpPr>
            <p:spPr>
              <a:xfrm>
                <a:off x="7366492" y="4008164"/>
                <a:ext cx="311303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7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24" name="Rechtec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492" y="4008164"/>
                <a:ext cx="311303" cy="2877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21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PT 2015 – Lösung Aufgabe 5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dirty="0" smtClean="0"/>
                  <a:t>(</a:t>
                </a:r>
                <a:r>
                  <a:rPr lang="de-DE" sz="2200" dirty="0"/>
                  <a:t>1) Der Graph von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de-DE" sz="2200" dirty="0"/>
                  <a:t> hat bei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de-DE" sz="2200" dirty="0"/>
                  <a:t> einen Tiefpunkt.</a:t>
                </a:r>
                <a:r>
                  <a:rPr lang="de-DE" sz="2200" dirty="0" smtClean="0"/>
                  <a:t/>
                </a:r>
                <a:br>
                  <a:rPr lang="de-DE" sz="2200" dirty="0" smtClean="0"/>
                </a:br>
                <a:r>
                  <a:rPr lang="de-DE" sz="2200" dirty="0" smtClean="0"/>
                  <a:t>Für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&lt;−3</m:t>
                    </m:r>
                  </m:oMath>
                </a14:m>
                <a:r>
                  <a:rPr lang="de-DE" sz="2200" dirty="0"/>
                  <a:t> ist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‘(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)&lt;0</m:t>
                    </m:r>
                  </m:oMath>
                </a14:m>
                <a:r>
                  <a:rPr lang="de-DE" sz="2200" dirty="0"/>
                  <a:t>, für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&gt;−3</m:t>
                    </m:r>
                  </m:oMath>
                </a14:m>
                <a:r>
                  <a:rPr lang="de-DE" sz="2200" dirty="0"/>
                  <a:t> ist </a:t>
                </a:r>
                <a:br>
                  <a:rPr lang="de-DE" sz="2200" dirty="0"/>
                </a:b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‘(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)&gt;0</m:t>
                    </m:r>
                  </m:oMath>
                </a14:m>
                <a:r>
                  <a:rPr lang="de-DE" sz="2200" dirty="0"/>
                  <a:t> , während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(3)=0</m:t>
                    </m:r>
                  </m:oMath>
                </a14:m>
                <a:r>
                  <a:rPr lang="de-DE" sz="2200" dirty="0"/>
                  <a:t> ist. </a:t>
                </a:r>
                <a:br>
                  <a:rPr lang="de-DE" sz="2200" dirty="0"/>
                </a:br>
                <a:r>
                  <a:rPr lang="de-DE" sz="2200" dirty="0"/>
                  <a:t>Dies bedeutet, dass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/>
                  <a:t> in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de-DE" sz="2200" dirty="0"/>
                  <a:t> tatsächlich </a:t>
                </a:r>
                <a:br>
                  <a:rPr lang="de-DE" sz="2200" dirty="0"/>
                </a:br>
                <a:r>
                  <a:rPr lang="de-DE" sz="2200" dirty="0"/>
                  <a:t>einen Tiefpunkt hat.</a:t>
                </a:r>
              </a:p>
              <a:p>
                <a:pPr marL="0" indent="0">
                  <a:buNone/>
                </a:pPr>
                <a:r>
                  <a:rPr lang="de-DE" sz="2200" b="1" dirty="0"/>
                  <a:t>Ergebnis:</a:t>
                </a:r>
                <a:r>
                  <a:rPr lang="de-DE" sz="2200" dirty="0"/>
                  <a:t> Die Aussage ist wahr.</a:t>
                </a:r>
              </a:p>
              <a:p>
                <a:pPr marL="0" indent="0">
                  <a:buNone/>
                </a:pPr>
                <a:endParaRPr lang="de-DE" sz="2200" dirty="0"/>
              </a:p>
              <a:p>
                <a:pPr marL="0" indent="0">
                  <a:buNone/>
                </a:pPr>
                <a:r>
                  <a:rPr lang="de-DE" sz="2200" dirty="0"/>
                  <a:t>(2)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de-DE" sz="22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de-DE" sz="2200" i="1" dirty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de-DE" sz="2200" dirty="0" smtClean="0"/>
              </a:p>
              <a:p>
                <a:pPr marL="0" indent="0">
                  <a:buNone/>
                </a:pPr>
                <a:r>
                  <a:rPr lang="de-DE" sz="2200" dirty="0" smtClean="0"/>
                  <a:t>Für </a:t>
                </a:r>
                <a14:m>
                  <m:oMath xmlns:m="http://schemas.openxmlformats.org/officeDocument/2006/math">
                    <m:r>
                      <a:rPr lang="de-DE" sz="2200" dirty="0">
                        <a:latin typeface="Cambria Math" panose="02040503050406030204" pitchFamily="18" charset="0"/>
                      </a:rPr>
                      <m:t>−2≤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≤−1</m:t>
                    </m:r>
                  </m:oMath>
                </a14:m>
                <a:r>
                  <a:rPr lang="de-DE" sz="2200" dirty="0"/>
                  <a:t> ist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‘</m:t>
                    </m:r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200" i="1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2200" dirty="0"/>
                  <a:t>, d.h. die Funktionswerte von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/>
                  <a:t> wachsen stetig an. Damit ist wie behauptet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de-DE" sz="22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de-DE" sz="2200" i="1" dirty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de-DE" sz="2200" dirty="0"/>
                  <a:t>.</a:t>
                </a:r>
              </a:p>
              <a:p>
                <a:pPr marL="0" indent="0">
                  <a:buNone/>
                </a:pPr>
                <a:r>
                  <a:rPr lang="de-DE" sz="2200" b="1" dirty="0"/>
                  <a:t>Ergebnis:</a:t>
                </a:r>
                <a:r>
                  <a:rPr lang="de-DE" sz="2200" dirty="0"/>
                  <a:t> Die Aussage ist wahr</a:t>
                </a:r>
                <a:r>
                  <a:rPr lang="de-DE" sz="2200" dirty="0" smtClean="0"/>
                  <a:t>.</a:t>
                </a:r>
                <a:endParaRPr lang="de-DE" sz="2200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972" t="-9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714" y="2035378"/>
            <a:ext cx="2545750" cy="2545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6516216" y="2708920"/>
                <a:ext cx="4235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latin typeface="Cambria Math"/>
                        </a:rPr>
                        <m:t>𝑓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708920"/>
                <a:ext cx="423514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961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PT 2015 – Lösung Aufgabe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000" dirty="0"/>
                  <a:t>(3)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de-DE" sz="2000" i="1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de-DE" sz="2000" i="1" dirty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de-DE" sz="2000" dirty="0" smtClean="0"/>
                  <a:t/>
                </a:r>
                <a:br>
                  <a:rPr lang="de-DE" sz="2000" dirty="0" smtClean="0"/>
                </a:br>
                <a:r>
                  <a:rPr lang="de-DE" sz="20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20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‘</m:t>
                    </m:r>
                  </m:oMath>
                </a14:m>
                <a:r>
                  <a:rPr lang="de-DE" sz="2000" dirty="0"/>
                  <a:t> hat in </a:t>
                </a:r>
                <a14:m>
                  <m:oMath xmlns:m="http://schemas.openxmlformats.org/officeDocument/2006/math">
                    <m:r>
                      <a:rPr lang="de-DE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de-DE" sz="2000" dirty="0"/>
                  <a:t> einen Hochpunkt, </a:t>
                </a:r>
                <a:br>
                  <a:rPr lang="de-DE" sz="2000" dirty="0"/>
                </a:br>
                <a:r>
                  <a:rPr lang="de-DE" sz="2000" dirty="0"/>
                  <a:t>      d.h.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de-DE" sz="20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000" dirty="0"/>
                  <a:t>. Den Funktionswert von </a:t>
                </a:r>
                <a14:m>
                  <m:oMath xmlns:m="http://schemas.openxmlformats.org/officeDocument/2006/math">
                    <m:r>
                      <a:rPr lang="de-DE" sz="20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‘</m:t>
                    </m:r>
                  </m:oMath>
                </a14:m>
                <a:r>
                  <a:rPr lang="de-DE" sz="2000" dirty="0"/>
                  <a:t/>
                </a:r>
                <a:br>
                  <a:rPr lang="de-DE" sz="2000" dirty="0"/>
                </a:br>
                <a:r>
                  <a:rPr lang="de-DE" sz="2000" dirty="0"/>
                  <a:t>      an der Stelle </a:t>
                </a:r>
                <a14:m>
                  <m:oMath xmlns:m="http://schemas.openxmlformats.org/officeDocument/2006/math">
                    <m:r>
                      <a:rPr lang="de-DE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de-DE" sz="2000" dirty="0"/>
                  <a:t> liest man mit </a:t>
                </a:r>
                <a14:m>
                  <m:oMath xmlns:m="http://schemas.openxmlformats.org/officeDocument/2006/math">
                    <m:r>
                      <a:rPr lang="de-DE" sz="2000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de-DE" sz="2000" dirty="0"/>
                  <a:t> am</a:t>
                </a:r>
                <a:br>
                  <a:rPr lang="de-DE" sz="2000" dirty="0"/>
                </a:br>
                <a:r>
                  <a:rPr lang="de-DE" sz="2000" dirty="0"/>
                  <a:t>      Schaubild ab. Also ist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de-DE" sz="2000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de-DE" sz="2000" dirty="0"/>
                  <a:t> und damit</a:t>
                </a:r>
              </a:p>
              <a:p>
                <a:pPr marL="0" indent="0">
                  <a:buNone/>
                </a:pPr>
                <a:r>
                  <a:rPr lang="de-DE" sz="2000" dirty="0"/>
                  <a:t>      folgt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de-DE" sz="2000" i="1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de-DE" sz="2000" i="1" dirty="0">
                        <a:latin typeface="Cambria Math" panose="02040503050406030204" pitchFamily="18" charset="0"/>
                      </a:rPr>
                      <m:t>=2&gt;1</m:t>
                    </m:r>
                  </m:oMath>
                </a14:m>
                <a:endParaRPr lang="de-DE" sz="2000" dirty="0" smtClean="0"/>
              </a:p>
              <a:p>
                <a:pPr marL="0" indent="0">
                  <a:buNone/>
                </a:pPr>
                <a:endParaRPr lang="de-DE" sz="800" b="1" dirty="0" smtClean="0"/>
              </a:p>
              <a:p>
                <a:pPr marL="0" indent="0">
                  <a:buNone/>
                </a:pPr>
                <a:r>
                  <a:rPr lang="de-DE" sz="2000" b="1" dirty="0" smtClean="0"/>
                  <a:t>Ergebnis</a:t>
                </a:r>
                <a:r>
                  <a:rPr lang="de-DE" sz="2000" b="1" dirty="0"/>
                  <a:t>:</a:t>
                </a:r>
                <a:r>
                  <a:rPr lang="de-DE" sz="2000" dirty="0"/>
                  <a:t> Die Aussage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de-DE" sz="2000" i="1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de-DE" sz="2000" i="1" dirty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de-DE" sz="2000" dirty="0"/>
                  <a:t> </a:t>
                </a:r>
                <a:br>
                  <a:rPr lang="de-DE" sz="2000" dirty="0"/>
                </a:br>
                <a:r>
                  <a:rPr lang="de-DE" sz="2000" dirty="0"/>
                  <a:t>                  ist falsch.</a:t>
                </a:r>
              </a:p>
              <a:p>
                <a:pPr marL="0" indent="0">
                  <a:buNone/>
                </a:pPr>
                <a:endParaRPr lang="de-DE" sz="800" dirty="0"/>
              </a:p>
              <a:p>
                <a:pPr marL="0" indent="0">
                  <a:buNone/>
                </a:pPr>
                <a:r>
                  <a:rPr lang="de-DE" sz="2000" dirty="0"/>
                  <a:t>(4) Der Grad der Funktion </a:t>
                </a:r>
                <a14:m>
                  <m:oMath xmlns:m="http://schemas.openxmlformats.org/officeDocument/2006/math">
                    <m:r>
                      <a:rPr lang="de-DE" sz="2000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000" dirty="0"/>
                  <a:t> ist mindestens </a:t>
                </a:r>
                <a14:m>
                  <m:oMath xmlns:m="http://schemas.openxmlformats.org/officeDocument/2006/math">
                    <m:r>
                      <a:rPr lang="de-DE" sz="2000" i="1" dirty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de-DE" sz="2000" dirty="0"/>
                  <a:t>.</a:t>
                </a:r>
                <a:r>
                  <a:rPr lang="de-DE" sz="2000" dirty="0" smtClean="0"/>
                  <a:t/>
                </a:r>
                <a:br>
                  <a:rPr lang="de-DE" sz="2000" dirty="0" smtClean="0"/>
                </a:br>
                <a:r>
                  <a:rPr lang="de-DE" sz="2000" dirty="0" smtClean="0"/>
                  <a:t>Der </a:t>
                </a:r>
                <a:r>
                  <a:rPr lang="de-DE" sz="2000" dirty="0"/>
                  <a:t>Graph von </a:t>
                </a:r>
                <a14:m>
                  <m:oMath xmlns:m="http://schemas.openxmlformats.org/officeDocument/2006/math">
                    <m:r>
                      <a:rPr lang="de-DE" sz="20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de-DE" sz="2000" dirty="0"/>
                  <a:t> hat zwei Extremstellen und ist damit mindestens vom Grad </a:t>
                </a:r>
                <a14:m>
                  <m:oMath xmlns:m="http://schemas.openxmlformats.org/officeDocument/2006/math">
                    <m:r>
                      <a:rPr lang="de-DE" sz="2000" i="1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de-DE" sz="2000" dirty="0"/>
                  <a:t>. Daher ist </a:t>
                </a:r>
                <a14:m>
                  <m:oMath xmlns:m="http://schemas.openxmlformats.org/officeDocument/2006/math">
                    <m:r>
                      <a:rPr lang="de-DE" sz="2000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000" dirty="0"/>
                  <a:t> (eine Stammfunktion) mindestens vom Grad </a:t>
                </a:r>
                <a14:m>
                  <m:oMath xmlns:m="http://schemas.openxmlformats.org/officeDocument/2006/math">
                    <m:r>
                      <a:rPr lang="de-DE" sz="2000" i="1" dirty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de-DE" sz="2000" dirty="0"/>
                  <a:t>.</a:t>
                </a:r>
              </a:p>
              <a:p>
                <a:pPr marL="0" indent="0">
                  <a:buNone/>
                </a:pPr>
                <a:r>
                  <a:rPr lang="de-DE" sz="2000" b="1" dirty="0"/>
                  <a:t>Ergebnis:</a:t>
                </a:r>
                <a:r>
                  <a:rPr lang="de-DE" sz="2000" dirty="0"/>
                  <a:t> Die Aussage ist wahr.</a:t>
                </a:r>
              </a:p>
              <a:p>
                <a:pPr marL="0" indent="0">
                  <a:buNone/>
                </a:pPr>
                <a:endParaRPr lang="de-DE" sz="2000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23" t="-814" r="-449" b="-31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573" y="1622146"/>
            <a:ext cx="2545750" cy="2545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6732240" y="2204864"/>
                <a:ext cx="4235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latin typeface="Cambria Math"/>
                        </a:rPr>
                        <m:t>𝑓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2204864"/>
                <a:ext cx="423514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587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1996" b="1" dirty="0">
                    <a:solidFill>
                      <a:srgbClr val="000000"/>
                    </a:solidFill>
                    <a:latin typeface="Calibri" pitchFamily="34" charset="0"/>
                    <a:ea typeface="F52"/>
                    <a:cs typeface="Calibri" pitchFamily="34" charset="0"/>
                  </a:rPr>
                  <a:t>Aufgabe 5:</a:t>
                </a:r>
              </a:p>
              <a:p>
                <a:pPr marL="0" indent="0">
                  <a:buNone/>
                </a:pPr>
                <a:r>
                  <a:rPr lang="de-DE" sz="1996" dirty="0"/>
                  <a:t>Die Abbildung zeigt die Graphen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996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996" i="1" dirty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de-DE" sz="1996" i="1" dirty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de-DE" sz="1996" dirty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996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996" i="1" dirty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de-DE" sz="1996" i="1" dirty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de-DE" sz="1996" dirty="0"/>
                  <a:t/>
                </a:r>
                <a:br>
                  <a:rPr lang="de-DE" sz="1996" dirty="0"/>
                </a:br>
                <a:r>
                  <a:rPr lang="de-DE" sz="1996" dirty="0"/>
                  <a:t>zweier Funktionen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de-DE" sz="1996" dirty="0"/>
                  <a:t> und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</a:rPr>
                      <m:t>𝑔</m:t>
                    </m:r>
                  </m:oMath>
                </a14:m>
                <a:r>
                  <a:rPr lang="de-DE" sz="1996" dirty="0"/>
                  <a:t>.</a:t>
                </a:r>
              </a:p>
              <a:p>
                <a:pPr marL="414726" indent="-414726">
                  <a:buClrTx/>
                  <a:buSzPct val="100000"/>
                  <a:buFont typeface="+mj-lt"/>
                  <a:buAutoNum type="alphaLcParenR"/>
                </a:pPr>
                <a:r>
                  <a:rPr lang="de-DE" sz="1996" dirty="0"/>
                  <a:t>Bestimmen Sie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de-DE" sz="1996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996" i="1" dirty="0">
                                <a:latin typeface="Cambria Math"/>
                              </a:rPr>
                              <m:t>3</m:t>
                            </m:r>
                          </m:e>
                        </m:d>
                      </m:e>
                    </m:d>
                  </m:oMath>
                </a14:m>
                <a:r>
                  <a:rPr lang="de-DE" sz="1996" dirty="0"/>
                  <a:t>.</a:t>
                </a:r>
                <a:br>
                  <a:rPr lang="de-DE" sz="1996" dirty="0"/>
                </a:br>
                <a:r>
                  <a:rPr lang="de-DE" sz="1996" dirty="0"/>
                  <a:t>Bestimmen Sie einen Wert für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de-DE" sz="1996" dirty="0"/>
                  <a:t> so, </a:t>
                </a:r>
                <a:br>
                  <a:rPr lang="de-DE" sz="1996" dirty="0"/>
                </a:br>
                <a:r>
                  <a:rPr lang="de-DE" sz="1996" dirty="0"/>
                  <a:t>dass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de-DE" sz="1996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996" i="1" dirty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de-DE" sz="1996" i="1" dirty="0">
                        <a:latin typeface="Cambria Math"/>
                      </a:rPr>
                      <m:t>=0</m:t>
                    </m:r>
                  </m:oMath>
                </a14:m>
                <a:r>
                  <a:rPr lang="de-DE" sz="1996" dirty="0"/>
                  <a:t> ist.</a:t>
                </a:r>
              </a:p>
              <a:p>
                <a:pPr marL="414726" indent="-414726">
                  <a:buClrTx/>
                  <a:buSzPct val="100000"/>
                  <a:buFont typeface="+mj-lt"/>
                  <a:buAutoNum type="alphaLcParenR"/>
                </a:pPr>
                <a:r>
                  <a:rPr lang="de-DE" sz="1996" dirty="0"/>
                  <a:t>Die Funktion h ist gegeben durch </a:t>
                </a:r>
                <a:br>
                  <a:rPr lang="de-DE" sz="1996" dirty="0"/>
                </a:b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de-DE" sz="1996" i="1" dirty="0">
                        <a:latin typeface="Cambria Math"/>
                      </a:rPr>
                      <m:t>=</m:t>
                    </m:r>
                    <m:r>
                      <a:rPr lang="de-DE" sz="1996" i="1" dirty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de-DE" sz="1996" i="1" dirty="0">
                        <a:latin typeface="Cambria Math"/>
                      </a:rPr>
                      <m:t>⋅</m:t>
                    </m:r>
                    <m:r>
                      <a:rPr lang="de-DE" sz="1996" i="1" dirty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de-DE" sz="1996" dirty="0"/>
                  <a:t>.</a:t>
                </a:r>
                <a:br>
                  <a:rPr lang="de-DE" sz="1996" dirty="0"/>
                </a:br>
                <a:r>
                  <a:rPr lang="de-DE" sz="1996" dirty="0"/>
                  <a:t>Bestimmen Sie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</a:rPr>
                      <m:t>h</m:t>
                    </m:r>
                    <m:r>
                      <a:rPr lang="de-DE" sz="1996" i="1" dirty="0">
                        <a:latin typeface="Cambria Math"/>
                      </a:rPr>
                      <m:t>‘</m:t>
                    </m:r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de-DE" sz="1996" dirty="0"/>
                  <a:t>						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1996" dirty="0"/>
                  <a:t>								</a:t>
                </a:r>
                <a:r>
                  <a:rPr lang="de-DE" sz="1996" dirty="0" smtClean="0"/>
                  <a:t>(</a:t>
                </a:r>
                <a:r>
                  <a:rPr lang="de-DE" sz="1996" dirty="0"/>
                  <a:t>4 VP)</a:t>
                </a:r>
              </a:p>
            </p:txBody>
          </p:sp>
        </mc:Choice>
        <mc:Fallback xmlns="">
          <p:sp>
            <p:nvSpPr>
              <p:cNvPr id="5" name="Inhaltsplatzhalt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23" t="-814" r="-3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351" y="2057333"/>
            <a:ext cx="2515680" cy="241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</a:t>
            </a:r>
            <a:r>
              <a:rPr lang="de-DE" dirty="0" smtClean="0"/>
              <a:t>2014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hteck 61"/>
              <p:cNvSpPr/>
              <p:nvPr/>
            </p:nvSpPr>
            <p:spPr>
              <a:xfrm>
                <a:off x="5939730" y="2543118"/>
                <a:ext cx="402739" cy="3036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70" i="1" dirty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de-DE" sz="1270" i="1" dirty="0">
                              <a:latin typeface="Cambria Math"/>
                              <a:cs typeface="Calibri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de-DE" sz="1270" i="1" dirty="0">
                              <a:latin typeface="Cambria Math"/>
                              <a:cs typeface="Calibri" pitchFamily="34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62" name="Rechteck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730" y="2543118"/>
                <a:ext cx="402739" cy="3036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hteck 62"/>
              <p:cNvSpPr/>
              <p:nvPr/>
            </p:nvSpPr>
            <p:spPr>
              <a:xfrm>
                <a:off x="6270255" y="2057332"/>
                <a:ext cx="394532" cy="303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70" i="1" dirty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de-DE" sz="1270" i="1" dirty="0">
                              <a:latin typeface="Cambria Math"/>
                              <a:cs typeface="Calibri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de-DE" sz="1270" i="1" dirty="0">
                              <a:latin typeface="Cambria Math"/>
                              <a:cs typeface="Calibri" pitchFamily="34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63" name="Rechteck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255" y="2057332"/>
                <a:ext cx="394532" cy="303416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175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PT 2014 – Lösung Aufgabe 5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1996" b="1" dirty="0">
                    <a:solidFill>
                      <a:srgbClr val="FF0000"/>
                    </a:solidFill>
                    <a:latin typeface="Calibri" pitchFamily="34" charset="0"/>
                    <a:ea typeface="F52"/>
                    <a:cs typeface="Calibri" pitchFamily="34" charset="0"/>
                  </a:rPr>
                  <a:t>Lösung:</a:t>
                </a:r>
              </a:p>
              <a:p>
                <a:pPr marL="0" indent="0">
                  <a:buNone/>
                </a:pPr>
                <a:r>
                  <a:rPr lang="de-DE" sz="1996" b="1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a) Wert für </a:t>
                </a:r>
                <a14:m>
                  <m:oMath xmlns:m="http://schemas.openxmlformats.org/officeDocument/2006/math">
                    <m:r>
                      <a:rPr lang="de-DE" sz="1996" b="1" i="1" dirty="0">
                        <a:solidFill>
                          <a:srgbClr val="0000FF"/>
                        </a:solidFill>
                        <a:latin typeface="Cambria Math"/>
                        <a:cs typeface="Calibri" pitchFamily="34" charset="0"/>
                      </a:rPr>
                      <m:t>𝒇</m:t>
                    </m:r>
                    <m:d>
                      <m:dPr>
                        <m:ctrlPr>
                          <a:rPr lang="de-DE" sz="1996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de-DE" sz="1996" b="1" i="1" dirty="0">
                            <a:solidFill>
                              <a:srgbClr val="0000FF"/>
                            </a:solidFill>
                            <a:latin typeface="Cambria Math"/>
                            <a:cs typeface="Calibri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de-DE" sz="1996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a:rPr lang="de-DE" sz="1996" b="1" i="1" dirty="0">
                                <a:solidFill>
                                  <a:srgbClr val="0000FF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𝟑</m:t>
                            </m:r>
                          </m:e>
                        </m:d>
                      </m:e>
                    </m:d>
                  </m:oMath>
                </a14:m>
                <a:endParaRPr lang="de-DE" sz="1996" b="1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de-DE" sz="1996" b="1" dirty="0">
                    <a:latin typeface="Calibri" pitchFamily="34" charset="0"/>
                    <a:cs typeface="Calibri" pitchFamily="34" charset="0"/>
                  </a:rPr>
                  <a:t>Ergebnis:</a:t>
                </a:r>
                <a:r>
                  <a:rPr lang="de-DE" sz="1996" dirty="0">
                    <a:latin typeface="Calibri" pitchFamily="34" charset="0"/>
                    <a:cs typeface="Calibri" pitchFamily="34" charset="0"/>
                  </a:rPr>
                  <a:t> Wegen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𝑔</m:t>
                    </m:r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/>
                            <a:cs typeface="Calibri" pitchFamily="34" charset="0"/>
                          </a:rPr>
                          <m:t>3</m:t>
                        </m:r>
                      </m:e>
                    </m:d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=−1</m:t>
                    </m:r>
                  </m:oMath>
                </a14:m>
                <a:r>
                  <a:rPr lang="de-DE" sz="1996" dirty="0">
                    <a:latin typeface="Calibri" pitchFamily="34" charset="0"/>
                    <a:cs typeface="Calibri" pitchFamily="34" charset="0"/>
                  </a:rPr>
                  <a:t> und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/>
                            <a:cs typeface="Calibri" pitchFamily="34" charset="0"/>
                          </a:rPr>
                          <m:t>−1</m:t>
                        </m:r>
                      </m:e>
                    </m:d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=5</m:t>
                    </m:r>
                  </m:oMath>
                </a14:m>
                <a:r>
                  <a:rPr lang="de-DE" sz="1996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de-DE" sz="1996" dirty="0" smtClean="0">
                    <a:latin typeface="Calibri" pitchFamily="34" charset="0"/>
                    <a:cs typeface="Calibri" pitchFamily="34" charset="0"/>
                  </a:rPr>
                  <a:t/>
                </a:r>
                <a:br>
                  <a:rPr lang="de-DE" sz="1996" dirty="0" smtClean="0">
                    <a:latin typeface="Calibri" pitchFamily="34" charset="0"/>
                    <a:cs typeface="Calibri" pitchFamily="34" charset="0"/>
                  </a:rPr>
                </a:br>
                <a:r>
                  <a:rPr lang="de-DE" sz="1996" dirty="0" smtClean="0">
                    <a:latin typeface="Calibri" pitchFamily="34" charset="0"/>
                    <a:cs typeface="Calibri" pitchFamily="34" charset="0"/>
                  </a:rPr>
                  <a:t>                  ist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/>
                            <a:cs typeface="Calibri" pitchFamily="34" charset="0"/>
                          </a:rPr>
                          <m:t>𝑔</m:t>
                        </m:r>
                        <m:d>
                          <m:dPr>
                            <m:ctrlPr>
                              <a:rPr lang="de-DE" sz="1996" i="1" dirty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a:rPr lang="de-DE" sz="1996" i="1" dirty="0">
                                <a:latin typeface="Cambria Math"/>
                                <a:cs typeface="Calibri" pitchFamily="34" charset="0"/>
                              </a:rPr>
                              <m:t>3</m:t>
                            </m:r>
                          </m:e>
                        </m:d>
                      </m:e>
                    </m:d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=5</m:t>
                    </m:r>
                  </m:oMath>
                </a14:m>
                <a:r>
                  <a:rPr lang="de-DE" sz="1996" dirty="0">
                    <a:latin typeface="Calibri" pitchFamily="34" charset="0"/>
                    <a:cs typeface="Calibri" pitchFamily="34" charset="0"/>
                  </a:rPr>
                  <a:t>.</a:t>
                </a:r>
                <a:endParaRPr lang="de-DE" sz="726" dirty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endParaRPr lang="de-DE" sz="726" dirty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endParaRPr lang="de-DE" sz="1996" b="1" dirty="0" smtClean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de-DE" sz="1996" b="1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Wert </a:t>
                </a:r>
                <a:r>
                  <a:rPr lang="de-DE" sz="1996" b="1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für </a:t>
                </a:r>
                <a14:m>
                  <m:oMath xmlns:m="http://schemas.openxmlformats.org/officeDocument/2006/math">
                    <m:r>
                      <a:rPr lang="de-DE" sz="1996" b="1" i="1" dirty="0">
                        <a:solidFill>
                          <a:srgbClr val="0000FF"/>
                        </a:solidFill>
                        <a:latin typeface="Cambria Math"/>
                        <a:cs typeface="Calibri" pitchFamily="34" charset="0"/>
                      </a:rPr>
                      <m:t>𝒙</m:t>
                    </m:r>
                  </m:oMath>
                </a14:m>
                <a:r>
                  <a:rPr lang="de-DE" sz="1996" b="1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, so dass </a:t>
                </a:r>
                <a14:m>
                  <m:oMath xmlns:m="http://schemas.openxmlformats.org/officeDocument/2006/math">
                    <m:r>
                      <a:rPr lang="de-DE" sz="1996" b="1" i="1" dirty="0">
                        <a:solidFill>
                          <a:srgbClr val="0000FF"/>
                        </a:solidFill>
                        <a:latin typeface="Cambria Math"/>
                        <a:cs typeface="Calibri" pitchFamily="34" charset="0"/>
                      </a:rPr>
                      <m:t>𝒇</m:t>
                    </m:r>
                    <m:d>
                      <m:dPr>
                        <m:ctrlPr>
                          <a:rPr lang="de-DE" sz="1996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de-DE" sz="1996" b="1" i="1" dirty="0">
                            <a:solidFill>
                              <a:srgbClr val="0000FF"/>
                            </a:solidFill>
                            <a:latin typeface="Cambria Math"/>
                            <a:cs typeface="Calibri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de-DE" sz="1996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a:rPr lang="de-DE" sz="1996" b="1" i="1" dirty="0">
                                <a:solidFill>
                                  <a:srgbClr val="0000FF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de-DE" sz="1996" b="1" i="1" dirty="0">
                        <a:solidFill>
                          <a:srgbClr val="0000FF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de-DE" sz="1996" b="1" i="1" dirty="0">
                        <a:solidFill>
                          <a:srgbClr val="0000FF"/>
                        </a:solidFill>
                        <a:latin typeface="Cambria Math"/>
                        <a:cs typeface="Calibri" pitchFamily="34" charset="0"/>
                      </a:rPr>
                      <m:t>𝟎</m:t>
                    </m:r>
                  </m:oMath>
                </a14:m>
                <a:r>
                  <a:rPr lang="de-DE" sz="1996" b="1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 ist</a:t>
                </a:r>
              </a:p>
              <a:p>
                <a:pPr marL="0" indent="0">
                  <a:buNone/>
                </a:pPr>
                <a:r>
                  <a:rPr lang="de-DE" sz="1996" dirty="0">
                    <a:cs typeface="Calibri" pitchFamily="34" charset="0"/>
                  </a:rPr>
                  <a:t>Für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/>
                            <a:cs typeface="Calibri" pitchFamily="34" charset="0"/>
                          </a:rPr>
                          <m:t>𝑥</m:t>
                        </m:r>
                      </m:e>
                    </m:d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=0</m:t>
                    </m:r>
                  </m:oMath>
                </a14:m>
                <a:r>
                  <a:rPr lang="de-DE" sz="1996" dirty="0">
                    <a:latin typeface="Calibri" pitchFamily="34" charset="0"/>
                    <a:cs typeface="Calibri" pitchFamily="34" charset="0"/>
                  </a:rPr>
                  <a:t> liest man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𝑥</m:t>
                    </m:r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=0</m:t>
                    </m:r>
                  </m:oMath>
                </a14:m>
                <a:r>
                  <a:rPr lang="de-DE" sz="1996" dirty="0">
                    <a:latin typeface="Calibri" pitchFamily="34" charset="0"/>
                    <a:cs typeface="Calibri" pitchFamily="34" charset="0"/>
                  </a:rPr>
                  <a:t> und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𝑥</m:t>
                    </m:r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=4</m:t>
                    </m:r>
                  </m:oMath>
                </a14:m>
                <a:r>
                  <a:rPr lang="de-DE" sz="1996" dirty="0">
                    <a:latin typeface="Calibri" pitchFamily="34" charset="0"/>
                    <a:cs typeface="Calibri" pitchFamily="34" charset="0"/>
                  </a:rPr>
                  <a:t> ab. Wir suchen also Werte für </a:t>
                </a:r>
                <a14:m>
                  <m:oMath xmlns:m="http://schemas.openxmlformats.org/officeDocument/2006/math">
                    <m:r>
                      <a:rPr lang="de-DE" sz="1996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𝑥</m:t>
                    </m:r>
                  </m:oMath>
                </a14:m>
                <a:r>
                  <a:rPr lang="de-DE" sz="1996" dirty="0">
                    <a:latin typeface="Calibri" pitchFamily="34" charset="0"/>
                    <a:cs typeface="Calibri" pitchFamily="34" charset="0"/>
                  </a:rPr>
                  <a:t>, so dass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𝑔</m:t>
                    </m:r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/>
                            <a:cs typeface="Calibri" pitchFamily="34" charset="0"/>
                          </a:rPr>
                          <m:t>𝑥</m:t>
                        </m:r>
                      </m:e>
                    </m:d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=0</m:t>
                    </m:r>
                  </m:oMath>
                </a14:m>
                <a:r>
                  <a:rPr lang="de-DE" sz="1996" dirty="0">
                    <a:latin typeface="Calibri" pitchFamily="34" charset="0"/>
                    <a:cs typeface="Calibri" pitchFamily="34" charset="0"/>
                  </a:rPr>
                  <a:t> oder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𝑔</m:t>
                    </m:r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/>
                            <a:cs typeface="Calibri" pitchFamily="34" charset="0"/>
                          </a:rPr>
                          <m:t>𝑥</m:t>
                        </m:r>
                      </m:e>
                    </m:d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=4</m:t>
                    </m:r>
                  </m:oMath>
                </a14:m>
                <a:r>
                  <a:rPr lang="de-DE" sz="1996" dirty="0">
                    <a:latin typeface="Calibri" pitchFamily="34" charset="0"/>
                    <a:cs typeface="Calibri" pitchFamily="34" charset="0"/>
                  </a:rPr>
                  <a:t> ist. Für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𝑥</m:t>
                    </m:r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=2</m:t>
                    </m:r>
                  </m:oMath>
                </a14:m>
                <a:r>
                  <a:rPr lang="de-DE" sz="1996" dirty="0">
                    <a:latin typeface="Calibri" pitchFamily="34" charset="0"/>
                    <a:cs typeface="Calibri" pitchFamily="34" charset="0"/>
                  </a:rPr>
                  <a:t> ist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𝑔</m:t>
                    </m:r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𝑥</m:t>
                    </m:r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)=0 </m:t>
                    </m:r>
                  </m:oMath>
                </a14:m>
                <a:r>
                  <a:rPr lang="de-DE" sz="1996" dirty="0">
                    <a:latin typeface="Calibri" pitchFamily="34" charset="0"/>
                    <a:cs typeface="Calibri" pitchFamily="34" charset="0"/>
                  </a:rPr>
                  <a:t>und für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𝑥</m:t>
                    </m:r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=−2</m:t>
                    </m:r>
                  </m:oMath>
                </a14:m>
                <a:r>
                  <a:rPr lang="de-DE" sz="1996" dirty="0">
                    <a:latin typeface="Calibri" pitchFamily="34" charset="0"/>
                    <a:cs typeface="Calibri" pitchFamily="34" charset="0"/>
                  </a:rPr>
                  <a:t> ist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𝑔</m:t>
                    </m:r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𝑥</m:t>
                    </m:r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)=4</m:t>
                    </m:r>
                  </m:oMath>
                </a14:m>
                <a:r>
                  <a:rPr lang="de-DE" sz="1996" dirty="0">
                    <a:latin typeface="Calibri" pitchFamily="34" charset="0"/>
                    <a:cs typeface="Calibri" pitchFamily="34" charset="0"/>
                  </a:rPr>
                  <a:t>.</a:t>
                </a:r>
                <a:endParaRPr lang="de-DE" sz="726" dirty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endParaRPr lang="de-DE" sz="726" b="1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de-DE" sz="1996" b="1" dirty="0">
                    <a:latin typeface="Calibri" pitchFamily="34" charset="0"/>
                    <a:cs typeface="Calibri" pitchFamily="34" charset="0"/>
                  </a:rPr>
                  <a:t>Ergebnis:</a:t>
                </a:r>
                <a:r>
                  <a:rPr lang="de-DE" sz="1996" dirty="0">
                    <a:latin typeface="Calibri" pitchFamily="34" charset="0"/>
                    <a:cs typeface="Calibri" pitchFamily="34" charset="0"/>
                  </a:rPr>
                  <a:t> Für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𝑥</m:t>
                    </m:r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=2</m:t>
                    </m:r>
                  </m:oMath>
                </a14:m>
                <a:r>
                  <a:rPr lang="de-DE" sz="1996" dirty="0">
                    <a:latin typeface="Calibri" pitchFamily="34" charset="0"/>
                    <a:cs typeface="Calibri" pitchFamily="34" charset="0"/>
                  </a:rPr>
                  <a:t> und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𝑥</m:t>
                    </m:r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=−2</m:t>
                    </m:r>
                  </m:oMath>
                </a14:m>
                <a:r>
                  <a:rPr lang="de-DE" sz="1996" dirty="0">
                    <a:latin typeface="Calibri" pitchFamily="34" charset="0"/>
                    <a:cs typeface="Calibri" pitchFamily="34" charset="0"/>
                  </a:rPr>
                  <a:t> ist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/>
                            <a:cs typeface="Calibri" pitchFamily="34" charset="0"/>
                          </a:rPr>
                          <m:t>𝑔</m:t>
                        </m:r>
                        <m:d>
                          <m:dPr>
                            <m:ctrlPr>
                              <a:rPr lang="de-DE" sz="1996" i="1" dirty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a:rPr lang="de-DE" sz="1996" i="1" dirty="0">
                                <a:latin typeface="Cambria Math"/>
                                <a:cs typeface="Calibri" pitchFamily="34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=0</m:t>
                    </m:r>
                  </m:oMath>
                </a14:m>
                <a:r>
                  <a:rPr lang="de-DE" sz="1996" dirty="0">
                    <a:latin typeface="Calibri" pitchFamily="34" charset="0"/>
                    <a:cs typeface="Calibri" pitchFamily="34" charset="0"/>
                  </a:rPr>
                  <a:t>.</a:t>
                </a:r>
                <a:endParaRPr lang="de-DE" sz="726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Inhaltsplatzhalt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23" t="-8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Gerader Verbinder 5"/>
          <p:cNvCxnSpPr/>
          <p:nvPr/>
        </p:nvCxnSpPr>
        <p:spPr>
          <a:xfrm flipV="1">
            <a:off x="2065162" y="5805264"/>
            <a:ext cx="653175" cy="1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5"/>
          <p:cNvCxnSpPr/>
          <p:nvPr/>
        </p:nvCxnSpPr>
        <p:spPr>
          <a:xfrm flipV="1">
            <a:off x="3214974" y="5805264"/>
            <a:ext cx="809713" cy="7869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5"/>
          <p:cNvCxnSpPr/>
          <p:nvPr/>
        </p:nvCxnSpPr>
        <p:spPr>
          <a:xfrm flipV="1">
            <a:off x="1999845" y="3212976"/>
            <a:ext cx="1436985" cy="2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013" y="1699347"/>
            <a:ext cx="2517866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9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PT 2014 – Lösung Aufgabe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1996" b="1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b) Für </a:t>
                </a:r>
                <a14:m>
                  <m:oMath xmlns:m="http://schemas.openxmlformats.org/officeDocument/2006/math">
                    <m:r>
                      <a:rPr lang="de-DE" sz="1996" b="1" i="1" dirty="0">
                        <a:solidFill>
                          <a:srgbClr val="0000FF"/>
                        </a:solidFill>
                        <a:latin typeface="Cambria Math"/>
                        <a:cs typeface="Calibri" pitchFamily="34" charset="0"/>
                      </a:rPr>
                      <m:t>𝒉</m:t>
                    </m:r>
                    <m:d>
                      <m:dPr>
                        <m:ctrlPr>
                          <a:rPr lang="de-DE" sz="1996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de-DE" sz="1996" b="1" i="1" dirty="0">
                            <a:solidFill>
                              <a:srgbClr val="0000FF"/>
                            </a:solidFill>
                            <a:latin typeface="Cambria Math"/>
                            <a:cs typeface="Calibri" pitchFamily="34" charset="0"/>
                          </a:rPr>
                          <m:t>𝒙</m:t>
                        </m:r>
                      </m:e>
                    </m:d>
                    <m:r>
                      <a:rPr lang="de-DE" sz="1996" b="1" i="1" dirty="0">
                        <a:solidFill>
                          <a:srgbClr val="0000FF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de-DE" sz="1996" b="1" i="1" dirty="0">
                        <a:solidFill>
                          <a:srgbClr val="0000FF"/>
                        </a:solidFill>
                        <a:latin typeface="Cambria Math"/>
                        <a:cs typeface="Calibri" pitchFamily="34" charset="0"/>
                      </a:rPr>
                      <m:t>𝒇</m:t>
                    </m:r>
                    <m:d>
                      <m:dPr>
                        <m:ctrlPr>
                          <a:rPr lang="de-DE" sz="1996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de-DE" sz="1996" b="1" i="1" dirty="0">
                            <a:solidFill>
                              <a:srgbClr val="0000FF"/>
                            </a:solidFill>
                            <a:latin typeface="Cambria Math"/>
                            <a:cs typeface="Calibri" pitchFamily="34" charset="0"/>
                          </a:rPr>
                          <m:t>𝒙</m:t>
                        </m:r>
                      </m:e>
                    </m:d>
                    <m:r>
                      <a:rPr lang="de-DE" sz="1996" b="1" i="1" dirty="0">
                        <a:solidFill>
                          <a:srgbClr val="0000FF"/>
                        </a:solidFill>
                        <a:latin typeface="Cambria Math"/>
                        <a:cs typeface="Calibri" pitchFamily="34" charset="0"/>
                      </a:rPr>
                      <m:t>⋅</m:t>
                    </m:r>
                    <m:r>
                      <a:rPr lang="de-DE" sz="1996" b="1" i="1" dirty="0">
                        <a:solidFill>
                          <a:srgbClr val="0000FF"/>
                        </a:solidFill>
                        <a:latin typeface="Cambria Math"/>
                        <a:cs typeface="Calibri" pitchFamily="34" charset="0"/>
                      </a:rPr>
                      <m:t>𝒈</m:t>
                    </m:r>
                    <m:d>
                      <m:dPr>
                        <m:ctrlPr>
                          <a:rPr lang="de-DE" sz="1996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de-DE" sz="1996" b="1" i="1" dirty="0">
                            <a:solidFill>
                              <a:srgbClr val="0000FF"/>
                            </a:solidFill>
                            <a:latin typeface="Cambria Math"/>
                            <a:cs typeface="Calibri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de-DE" sz="1996" b="1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 bestimme </a:t>
                </a:r>
                <a14:m>
                  <m:oMath xmlns:m="http://schemas.openxmlformats.org/officeDocument/2006/math">
                    <m:r>
                      <a:rPr lang="de-DE" sz="1996" b="1" i="1" dirty="0">
                        <a:solidFill>
                          <a:srgbClr val="0000FF"/>
                        </a:solidFill>
                        <a:latin typeface="Cambria Math"/>
                        <a:cs typeface="Calibri" pitchFamily="34" charset="0"/>
                      </a:rPr>
                      <m:t>𝒉</m:t>
                    </m:r>
                    <m:r>
                      <a:rPr lang="de-DE" sz="1996" b="1" i="1" dirty="0">
                        <a:solidFill>
                          <a:srgbClr val="0000FF"/>
                        </a:solidFill>
                        <a:latin typeface="Cambria Math"/>
                        <a:cs typeface="Calibri" pitchFamily="34" charset="0"/>
                      </a:rPr>
                      <m:t>‘</m:t>
                    </m:r>
                    <m:d>
                      <m:dPr>
                        <m:ctrlPr>
                          <a:rPr lang="de-DE" sz="1996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de-DE" sz="1996" b="1" i="1" dirty="0">
                            <a:solidFill>
                              <a:srgbClr val="0000FF"/>
                            </a:solidFill>
                            <a:latin typeface="Cambria Math"/>
                            <a:cs typeface="Calibri" pitchFamily="34" charset="0"/>
                          </a:rPr>
                          <m:t>𝟐</m:t>
                        </m:r>
                      </m:e>
                    </m:d>
                  </m:oMath>
                </a14:m>
                <a:endParaRPr lang="de-DE" sz="1996" b="1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de-DE" sz="1996" dirty="0">
                    <a:cs typeface="Calibri" pitchFamily="34" charset="0"/>
                  </a:rPr>
                  <a:t>Mit der Produktregel gilt</a:t>
                </a:r>
              </a:p>
              <a:p>
                <a:pPr marL="0" indent="0">
                  <a:buNone/>
                </a:pPr>
                <a:endParaRPr lang="de-DE" sz="726" dirty="0">
                  <a:cs typeface="Calibri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sz="1996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de-DE" sz="1996" i="1" dirty="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p>
                        <m:r>
                          <a:rPr lang="de-DE" sz="1996" i="1" dirty="0">
                            <a:latin typeface="Cambria Math"/>
                            <a:cs typeface="Calibri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/>
                            <a:cs typeface="Calibri" pitchFamily="34" charset="0"/>
                          </a:rPr>
                          <m:t>𝑥</m:t>
                        </m:r>
                      </m:e>
                    </m:d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=</m:t>
                    </m:r>
                    <m:sSup>
                      <m:sSupPr>
                        <m:ctrlPr>
                          <a:rPr lang="de-DE" sz="1996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de-DE" sz="1996" i="1" dirty="0">
                            <a:latin typeface="Cambria Math"/>
                            <a:cs typeface="Calibri" pitchFamily="34" charset="0"/>
                          </a:rPr>
                          <m:t>𝑓</m:t>
                        </m:r>
                      </m:e>
                      <m:sup>
                        <m:r>
                          <a:rPr lang="de-DE" sz="1996" i="1" dirty="0">
                            <a:latin typeface="Cambria Math"/>
                            <a:cs typeface="Calibri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/>
                            <a:cs typeface="Calibri" pitchFamily="34" charset="0"/>
                          </a:rPr>
                          <m:t>𝑥</m:t>
                        </m:r>
                      </m:e>
                    </m:d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⋅</m:t>
                    </m:r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𝑔</m:t>
                    </m:r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/>
                            <a:cs typeface="Calibri" pitchFamily="34" charset="0"/>
                          </a:rPr>
                          <m:t>𝑥</m:t>
                        </m:r>
                      </m:e>
                    </m:d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+</m:t>
                    </m:r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/>
                            <a:cs typeface="Calibri" pitchFamily="34" charset="0"/>
                          </a:rPr>
                          <m:t>𝑥</m:t>
                        </m:r>
                      </m:e>
                    </m:d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⋅</m:t>
                    </m:r>
                    <m:sSup>
                      <m:sSupPr>
                        <m:ctrlPr>
                          <a:rPr lang="de-DE" sz="1996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de-DE" sz="1996" i="1" dirty="0">
                            <a:latin typeface="Cambria Math"/>
                            <a:cs typeface="Calibri" pitchFamily="34" charset="0"/>
                          </a:rPr>
                          <m:t>𝑔</m:t>
                        </m:r>
                      </m:e>
                      <m:sup>
                        <m:r>
                          <a:rPr lang="de-DE" sz="1996" i="1" dirty="0">
                            <a:latin typeface="Cambria Math"/>
                            <a:cs typeface="Calibri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/>
                            <a:cs typeface="Calibri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de-DE" sz="1996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de-DE" sz="1996" dirty="0">
                    <a:latin typeface="Calibri" pitchFamily="34" charset="0"/>
                    <a:cs typeface="Calibri" pitchFamily="34" charset="0"/>
                  </a:rPr>
                  <a:t>und damit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sz="1996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de-DE" sz="1996" i="1" dirty="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p>
                        <m:r>
                          <a:rPr lang="de-DE" sz="1996" i="1" dirty="0">
                            <a:latin typeface="Cambria Math"/>
                            <a:cs typeface="Calibri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e>
                    </m:d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=</m:t>
                    </m:r>
                    <m:sSup>
                      <m:sSupPr>
                        <m:ctrlPr>
                          <a:rPr lang="de-DE" sz="1996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de-DE" sz="1996" i="1" dirty="0">
                            <a:latin typeface="Cambria Math"/>
                            <a:cs typeface="Calibri" pitchFamily="34" charset="0"/>
                          </a:rPr>
                          <m:t>𝑓</m:t>
                        </m:r>
                      </m:e>
                      <m:sup>
                        <m:r>
                          <a:rPr lang="de-DE" sz="1996" i="1" dirty="0">
                            <a:latin typeface="Cambria Math"/>
                            <a:cs typeface="Calibri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e>
                    </m:d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⋅</m:t>
                    </m:r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𝑔</m:t>
                    </m:r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e>
                    </m:d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+</m:t>
                    </m:r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e>
                    </m:d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⋅</m:t>
                    </m:r>
                    <m:sSup>
                      <m:sSupPr>
                        <m:ctrlPr>
                          <a:rPr lang="de-DE" sz="1996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de-DE" sz="1996" i="1" dirty="0">
                            <a:latin typeface="Cambria Math"/>
                            <a:cs typeface="Calibri" pitchFamily="34" charset="0"/>
                          </a:rPr>
                          <m:t>𝑔</m:t>
                        </m:r>
                      </m:e>
                      <m:sup>
                        <m:r>
                          <a:rPr lang="de-DE" sz="1996" i="1" dirty="0">
                            <a:latin typeface="Cambria Math"/>
                            <a:cs typeface="Calibri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de-DE" sz="1996" i="1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de-DE" sz="1996" dirty="0">
                    <a:latin typeface="Calibri" pitchFamily="34" charset="0"/>
                    <a:cs typeface="Calibri" pitchFamily="34" charset="0"/>
                  </a:rPr>
                  <a:t>Durch Ablesen erhält man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e>
                    </m:d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=−4</m:t>
                    </m:r>
                  </m:oMath>
                </a14:m>
                <a:r>
                  <a:rPr lang="de-DE" sz="1996" dirty="0">
                    <a:latin typeface="Calibri" pitchFamily="34" charset="0"/>
                    <a:cs typeface="Calibri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𝑔</m:t>
                    </m:r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e>
                    </m:d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=0</m:t>
                    </m:r>
                  </m:oMath>
                </a14:m>
                <a:endParaRPr lang="de-DE" sz="1996" dirty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de-DE" sz="1996" dirty="0">
                    <a:latin typeface="Calibri" pitchFamily="34" charset="0"/>
                    <a:cs typeface="Calibri" pitchFamily="34" charset="0"/>
                  </a:rPr>
                  <a:t>Da die Ableitung nichts anderes als die Steigung ist, liest man weiterhin ab: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𝑓</m:t>
                    </m:r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′</m:t>
                    </m:r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e>
                    </m:d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=0</m:t>
                    </m:r>
                  </m:oMath>
                </a14:m>
                <a:r>
                  <a:rPr lang="de-DE" sz="1996" dirty="0">
                    <a:latin typeface="Calibri" pitchFamily="34" charset="0"/>
                    <a:cs typeface="Calibri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996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de-DE" sz="1996" i="1" dirty="0">
                            <a:latin typeface="Cambria Math"/>
                            <a:cs typeface="Calibri" pitchFamily="34" charset="0"/>
                          </a:rPr>
                          <m:t>𝑔</m:t>
                        </m:r>
                      </m:e>
                      <m:sup>
                        <m:r>
                          <a:rPr lang="de-DE" sz="1996" i="1" dirty="0">
                            <a:latin typeface="Cambria Math"/>
                            <a:cs typeface="Calibri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e>
                    </m:d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=−1</m:t>
                    </m:r>
                  </m:oMath>
                </a14:m>
                <a:endParaRPr lang="de-DE" sz="1996" dirty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endParaRPr lang="de-DE" sz="726" b="1" dirty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de-DE" sz="1996" b="1" dirty="0">
                    <a:latin typeface="Calibri" pitchFamily="34" charset="0"/>
                    <a:cs typeface="Calibri" pitchFamily="34" charset="0"/>
                  </a:rPr>
                  <a:t>Ergebnis:</a:t>
                </a:r>
                <a:r>
                  <a:rPr lang="de-DE" sz="1996" dirty="0">
                    <a:latin typeface="Calibri" pitchFamily="34" charset="0"/>
                    <a:cs typeface="Calibri" pitchFamily="34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996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de-DE" sz="1996" i="1" dirty="0">
                            <a:latin typeface="Cambria Math"/>
                            <a:cs typeface="Calibri" pitchFamily="34" charset="0"/>
                          </a:rPr>
                          <m:t>h</m:t>
                        </m:r>
                      </m:e>
                      <m:sup>
                        <m:r>
                          <a:rPr lang="de-DE" sz="1996" i="1" dirty="0">
                            <a:latin typeface="Cambria Math"/>
                            <a:cs typeface="Calibri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e>
                    </m:d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=0⋅0+</m:t>
                    </m:r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/>
                            <a:cs typeface="Calibri" pitchFamily="34" charset="0"/>
                          </a:rPr>
                          <m:t>−4</m:t>
                        </m:r>
                      </m:e>
                    </m:d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⋅</m:t>
                    </m:r>
                    <m:d>
                      <m:dPr>
                        <m:ctrlPr>
                          <a:rPr lang="de-DE" sz="1996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de-DE" sz="1996" i="1" dirty="0">
                            <a:latin typeface="Cambria Math"/>
                            <a:cs typeface="Calibri" pitchFamily="34" charset="0"/>
                          </a:rPr>
                          <m:t>−1</m:t>
                        </m:r>
                      </m:e>
                    </m:d>
                    <m:r>
                      <a:rPr lang="de-DE" sz="1996" i="1" dirty="0">
                        <a:latin typeface="Cambria Math"/>
                        <a:cs typeface="Calibri" pitchFamily="34" charset="0"/>
                      </a:rPr>
                      <m:t>=4</m:t>
                    </m:r>
                  </m:oMath>
                </a14:m>
                <a:r>
                  <a:rPr lang="de-DE" sz="1996" dirty="0">
                    <a:latin typeface="Calibri" pitchFamily="34" charset="0"/>
                    <a:cs typeface="Calibri" pitchFamily="34" charset="0"/>
                  </a:rPr>
                  <a:t>.</a:t>
                </a:r>
                <a:endParaRPr lang="de-DE" sz="726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Inhaltsplatzhalt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46" t="-6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Gerader Verbinder 5"/>
          <p:cNvCxnSpPr/>
          <p:nvPr/>
        </p:nvCxnSpPr>
        <p:spPr>
          <a:xfrm flipV="1">
            <a:off x="1828665" y="5592736"/>
            <a:ext cx="653175" cy="1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5"/>
          <p:cNvCxnSpPr/>
          <p:nvPr/>
        </p:nvCxnSpPr>
        <p:spPr>
          <a:xfrm>
            <a:off x="5094540" y="5584477"/>
            <a:ext cx="195952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039" y="1657836"/>
            <a:ext cx="2515680" cy="241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6130796" y="2154179"/>
                <a:ext cx="402739" cy="3036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70" i="1" dirty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de-DE" sz="1270" i="1" dirty="0">
                              <a:latin typeface="Cambria Math"/>
                              <a:cs typeface="Calibri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de-DE" sz="1270" i="1" dirty="0">
                              <a:latin typeface="Cambria Math"/>
                              <a:cs typeface="Calibri" pitchFamily="34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796" y="2154179"/>
                <a:ext cx="402739" cy="3036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6461321" y="1668394"/>
                <a:ext cx="394532" cy="303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70" i="1" dirty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de-DE" sz="1270" i="1" dirty="0">
                              <a:latin typeface="Cambria Math"/>
                              <a:cs typeface="Calibri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de-DE" sz="1270" i="1" dirty="0">
                              <a:latin typeface="Cambria Math"/>
                              <a:cs typeface="Calibri" pitchFamily="34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de-DE" sz="1270" dirty="0"/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321" y="1668394"/>
                <a:ext cx="394532" cy="303416"/>
              </a:xfrm>
              <a:prstGeom prst="rect">
                <a:avLst/>
              </a:prstGeom>
              <a:blipFill>
                <a:blip r:embed="rId5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88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thea">
  <a:themeElements>
    <a:clrScheme name="Benutzerdefiniert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000FF"/>
      </a:hlink>
      <a:folHlink>
        <a:srgbClr val="7030A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505</Words>
  <Application>Microsoft Office PowerPoint</Application>
  <PresentationFormat>Bildschirmpräsentation (4:3)</PresentationFormat>
  <Paragraphs>239</Paragraphs>
  <Slides>22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40" baseType="lpstr">
      <vt:lpstr>MS Gothic</vt:lpstr>
      <vt:lpstr>Albany</vt:lpstr>
      <vt:lpstr>Andale Sans UI</vt:lpstr>
      <vt:lpstr>Calibri</vt:lpstr>
      <vt:lpstr>Cambria Math</vt:lpstr>
      <vt:lpstr>CMMI10</vt:lpstr>
      <vt:lpstr>CMR10</vt:lpstr>
      <vt:lpstr>CMSY10</vt:lpstr>
      <vt:lpstr>CMSY7</vt:lpstr>
      <vt:lpstr>F17</vt:lpstr>
      <vt:lpstr>F52</vt:lpstr>
      <vt:lpstr>StarSymbol</vt:lpstr>
      <vt:lpstr>Tahoma</vt:lpstr>
      <vt:lpstr>Verdana</vt:lpstr>
      <vt:lpstr>Wingdings</vt:lpstr>
      <vt:lpstr>Wingdings 2</vt:lpstr>
      <vt:lpstr>Galathea</vt:lpstr>
      <vt:lpstr>OpenOffice.org</vt:lpstr>
      <vt:lpstr>Pflichtteil 2016</vt:lpstr>
      <vt:lpstr>PT 2016 – Lösung Aufgabe 5</vt:lpstr>
      <vt:lpstr>Pflichtteil 2016</vt:lpstr>
      <vt:lpstr>Pflichtteil 2015</vt:lpstr>
      <vt:lpstr>PT 2015 – Lösung Aufgabe 5</vt:lpstr>
      <vt:lpstr>PT 2015 – Lösung Aufgabe 5</vt:lpstr>
      <vt:lpstr>Pflichtteil 2014</vt:lpstr>
      <vt:lpstr>PT 2014 – Lösung Aufgabe 5</vt:lpstr>
      <vt:lpstr>PT 2014 – Lösung Aufgabe 5</vt:lpstr>
      <vt:lpstr>Pflichtteil 2013</vt:lpstr>
      <vt:lpstr>PT 2013 – Lösung Aufgabe 5</vt:lpstr>
      <vt:lpstr>PT 2013 – Lösung Aufgabe 5</vt:lpstr>
      <vt:lpstr>Pflichtteil 2012</vt:lpstr>
      <vt:lpstr>Pflichtteil 2012 – Aufgabe 5</vt:lpstr>
      <vt:lpstr>Pflichtteil 2012 – Lösung Aufgabe 5 </vt:lpstr>
      <vt:lpstr>Pflichtteil 2012 – Lösung Aufgabe 5</vt:lpstr>
      <vt:lpstr>Pflichtteil 2011</vt:lpstr>
      <vt:lpstr>PT 2011 – Lösung Aufgabe 5</vt:lpstr>
      <vt:lpstr>Pflichtteil 2010</vt:lpstr>
      <vt:lpstr>Pflichtteil 2010</vt:lpstr>
      <vt:lpstr>PT 2010 – Lösung Aufgabe 5</vt:lpstr>
      <vt:lpstr>PT 2010 – Lösung Aufgabe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Klaus Messner</dc:creator>
  <cp:lastModifiedBy>Klaus Messner</cp:lastModifiedBy>
  <cp:revision>311</cp:revision>
  <dcterms:created xsi:type="dcterms:W3CDTF">2013-03-17T05:38:34Z</dcterms:created>
  <dcterms:modified xsi:type="dcterms:W3CDTF">2018-01-25T18:05:13Z</dcterms:modified>
</cp:coreProperties>
</file>